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33"/>
  </p:notesMasterIdLst>
  <p:handoutMasterIdLst>
    <p:handoutMasterId r:id="rId34"/>
  </p:handoutMasterIdLst>
  <p:sldIdLst>
    <p:sldId id="531" r:id="rId5"/>
    <p:sldId id="298" r:id="rId6"/>
    <p:sldId id="542" r:id="rId7"/>
    <p:sldId id="289" r:id="rId8"/>
    <p:sldId id="363" r:id="rId9"/>
    <p:sldId id="280" r:id="rId10"/>
    <p:sldId id="369" r:id="rId11"/>
    <p:sldId id="282" r:id="rId12"/>
    <p:sldId id="532" r:id="rId13"/>
    <p:sldId id="259" r:id="rId14"/>
    <p:sldId id="283" r:id="rId15"/>
    <p:sldId id="519" r:id="rId16"/>
    <p:sldId id="521" r:id="rId17"/>
    <p:sldId id="469" r:id="rId18"/>
    <p:sldId id="407" r:id="rId19"/>
    <p:sldId id="534" r:id="rId20"/>
    <p:sldId id="528" r:id="rId21"/>
    <p:sldId id="540" r:id="rId22"/>
    <p:sldId id="541" r:id="rId23"/>
    <p:sldId id="543" r:id="rId24"/>
    <p:sldId id="388" r:id="rId25"/>
    <p:sldId id="511" r:id="rId26"/>
    <p:sldId id="258" r:id="rId27"/>
    <p:sldId id="257" r:id="rId28"/>
    <p:sldId id="537" r:id="rId29"/>
    <p:sldId id="533" r:id="rId30"/>
    <p:sldId id="535" r:id="rId31"/>
    <p:sldId id="539" r:id="rId32"/>
  </p:sldIdLst>
  <p:sldSz cx="9144000" cy="6858000" type="screen4x3"/>
  <p:notesSz cx="6954838" cy="9309100"/>
  <p:custShowLst>
    <p:custShow name="GrandRounds" id="0">
      <p:sldLst/>
    </p:custShow>
  </p:custShowLst>
  <p:defaultTextStyle>
    <a:defPPr>
      <a:defRPr lang="en-US"/>
    </a:defPPr>
    <a:lvl1pPr algn="ctr" rtl="0" fontAlgn="base">
      <a:spcBef>
        <a:spcPct val="50000"/>
      </a:spcBef>
      <a:spcAft>
        <a:spcPct val="0"/>
      </a:spcAft>
      <a:buChar char="•"/>
      <a:defRPr sz="3600" b="1" kern="1200">
        <a:solidFill>
          <a:schemeClr val="folHlink"/>
        </a:solidFill>
        <a:effectLst>
          <a:outerShdw blurRad="38100" dist="38100" dir="2700000" algn="tl">
            <a:srgbClr val="000000">
              <a:alpha val="43137"/>
            </a:srgbClr>
          </a:outerShdw>
        </a:effectLst>
        <a:latin typeface="Times New Roman" pitchFamily="18" charset="0"/>
        <a:ea typeface="+mn-ea"/>
        <a:cs typeface="+mn-cs"/>
      </a:defRPr>
    </a:lvl1pPr>
    <a:lvl2pPr marL="457200" algn="ctr" rtl="0" fontAlgn="base">
      <a:spcBef>
        <a:spcPct val="50000"/>
      </a:spcBef>
      <a:spcAft>
        <a:spcPct val="0"/>
      </a:spcAft>
      <a:buChar char="•"/>
      <a:defRPr sz="3600" b="1" kern="1200">
        <a:solidFill>
          <a:schemeClr val="folHlink"/>
        </a:solidFill>
        <a:effectLst>
          <a:outerShdw blurRad="38100" dist="38100" dir="2700000" algn="tl">
            <a:srgbClr val="000000">
              <a:alpha val="43137"/>
            </a:srgbClr>
          </a:outerShdw>
        </a:effectLst>
        <a:latin typeface="Times New Roman" pitchFamily="18" charset="0"/>
        <a:ea typeface="+mn-ea"/>
        <a:cs typeface="+mn-cs"/>
      </a:defRPr>
    </a:lvl2pPr>
    <a:lvl3pPr marL="914400" algn="ctr" rtl="0" fontAlgn="base">
      <a:spcBef>
        <a:spcPct val="50000"/>
      </a:spcBef>
      <a:spcAft>
        <a:spcPct val="0"/>
      </a:spcAft>
      <a:buChar char="•"/>
      <a:defRPr sz="3600" b="1" kern="1200">
        <a:solidFill>
          <a:schemeClr val="folHlink"/>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fontAlgn="base">
      <a:spcBef>
        <a:spcPct val="50000"/>
      </a:spcBef>
      <a:spcAft>
        <a:spcPct val="0"/>
      </a:spcAft>
      <a:buChar char="•"/>
      <a:defRPr sz="3600" b="1" kern="1200">
        <a:solidFill>
          <a:schemeClr val="folHlink"/>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fontAlgn="base">
      <a:spcBef>
        <a:spcPct val="50000"/>
      </a:spcBef>
      <a:spcAft>
        <a:spcPct val="0"/>
      </a:spcAft>
      <a:buChar char="•"/>
      <a:defRPr sz="3600" b="1" kern="1200">
        <a:solidFill>
          <a:schemeClr val="folHlink"/>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3600" b="1" kern="1200">
        <a:solidFill>
          <a:schemeClr val="folHlink"/>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3600" b="1" kern="1200">
        <a:solidFill>
          <a:schemeClr val="folHlink"/>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3600" b="1" kern="1200">
        <a:solidFill>
          <a:schemeClr val="folHlink"/>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3600" b="1" kern="1200">
        <a:solidFill>
          <a:schemeClr val="folHlink"/>
        </a:solidFill>
        <a:effectLst>
          <a:outerShdw blurRad="38100" dist="38100" dir="2700000" algn="tl">
            <a:srgbClr val="000000">
              <a:alpha val="43137"/>
            </a:srgbClr>
          </a:outerShdw>
        </a:effectLst>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19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FB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94" autoAdjust="0"/>
    <p:restoredTop sz="87314" autoAdjust="0"/>
  </p:normalViewPr>
  <p:slideViewPr>
    <p:cSldViewPr>
      <p:cViewPr varScale="1">
        <p:scale>
          <a:sx n="58" d="100"/>
          <a:sy n="58" d="100"/>
        </p:scale>
        <p:origin x="106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1" d="100"/>
          <a:sy n="81" d="100"/>
        </p:scale>
        <p:origin x="-1854" y="-90"/>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3013763" cy="465455"/>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lvl1pPr algn="l">
              <a:spcBef>
                <a:spcPct val="0"/>
              </a:spcBef>
              <a:buFontTx/>
              <a:buNone/>
              <a:defRPr sz="1200" b="0">
                <a:solidFill>
                  <a:schemeClr val="tx1"/>
                </a:solidFill>
                <a:effectLst/>
                <a:latin typeface="Arial" pitchFamily="34" charset="0"/>
              </a:defRPr>
            </a:lvl1pPr>
          </a:lstStyle>
          <a:p>
            <a:endParaRPr lang="en-US"/>
          </a:p>
        </p:txBody>
      </p:sp>
      <p:sp>
        <p:nvSpPr>
          <p:cNvPr id="96259" name="Rectangle 3"/>
          <p:cNvSpPr>
            <a:spLocks noGrp="1" noChangeArrowheads="1"/>
          </p:cNvSpPr>
          <p:nvPr>
            <p:ph type="dt" sz="quarter" idx="1"/>
          </p:nvPr>
        </p:nvSpPr>
        <p:spPr bwMode="auto">
          <a:xfrm>
            <a:off x="3939466" y="0"/>
            <a:ext cx="3013763" cy="465455"/>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lvl1pPr algn="r">
              <a:spcBef>
                <a:spcPct val="0"/>
              </a:spcBef>
              <a:buFontTx/>
              <a:buNone/>
              <a:defRPr sz="1200" b="0">
                <a:solidFill>
                  <a:schemeClr val="tx1"/>
                </a:solidFill>
                <a:effectLst/>
                <a:latin typeface="Arial" pitchFamily="34" charset="0"/>
              </a:defRPr>
            </a:lvl1pPr>
          </a:lstStyle>
          <a:p>
            <a:endParaRPr lang="en-US"/>
          </a:p>
        </p:txBody>
      </p:sp>
      <p:sp>
        <p:nvSpPr>
          <p:cNvPr id="96260" name="Rectangle 4"/>
          <p:cNvSpPr>
            <a:spLocks noGrp="1" noChangeArrowheads="1"/>
          </p:cNvSpPr>
          <p:nvPr>
            <p:ph type="ftr" sz="quarter" idx="2"/>
          </p:nvPr>
        </p:nvSpPr>
        <p:spPr bwMode="auto">
          <a:xfrm>
            <a:off x="0" y="8842029"/>
            <a:ext cx="3013763" cy="465455"/>
          </a:xfrm>
          <a:prstGeom prst="rect">
            <a:avLst/>
          </a:prstGeom>
          <a:noFill/>
          <a:ln w="9525">
            <a:noFill/>
            <a:miter lim="800000"/>
            <a:headEnd/>
            <a:tailEnd/>
          </a:ln>
          <a:effectLst/>
        </p:spPr>
        <p:txBody>
          <a:bodyPr vert="horz" wrap="square" lIns="92930" tIns="46465" rIns="92930" bIns="46465" numCol="1" anchor="b" anchorCtr="0" compatLnSpc="1">
            <a:prstTxWarp prst="textNoShape">
              <a:avLst/>
            </a:prstTxWarp>
          </a:bodyPr>
          <a:lstStyle>
            <a:lvl1pPr algn="l">
              <a:spcBef>
                <a:spcPct val="0"/>
              </a:spcBef>
              <a:buFontTx/>
              <a:buNone/>
              <a:defRPr sz="1200" b="0">
                <a:solidFill>
                  <a:schemeClr val="tx1"/>
                </a:solidFill>
                <a:effectLst/>
                <a:latin typeface="Arial" pitchFamily="34" charset="0"/>
              </a:defRPr>
            </a:lvl1pPr>
          </a:lstStyle>
          <a:p>
            <a:endParaRPr lang="en-US"/>
          </a:p>
        </p:txBody>
      </p:sp>
      <p:sp>
        <p:nvSpPr>
          <p:cNvPr id="96261" name="Rectangle 5"/>
          <p:cNvSpPr>
            <a:spLocks noGrp="1" noChangeArrowheads="1"/>
          </p:cNvSpPr>
          <p:nvPr>
            <p:ph type="sldNum" sz="quarter" idx="3"/>
          </p:nvPr>
        </p:nvSpPr>
        <p:spPr bwMode="auto">
          <a:xfrm>
            <a:off x="3939466" y="8842029"/>
            <a:ext cx="3013763" cy="465455"/>
          </a:xfrm>
          <a:prstGeom prst="rect">
            <a:avLst/>
          </a:prstGeom>
          <a:noFill/>
          <a:ln w="9525">
            <a:noFill/>
            <a:miter lim="800000"/>
            <a:headEnd/>
            <a:tailEnd/>
          </a:ln>
          <a:effectLst/>
        </p:spPr>
        <p:txBody>
          <a:bodyPr vert="horz" wrap="square" lIns="92930" tIns="46465" rIns="92930" bIns="46465" numCol="1" anchor="b" anchorCtr="0" compatLnSpc="1">
            <a:prstTxWarp prst="textNoShape">
              <a:avLst/>
            </a:prstTxWarp>
          </a:bodyPr>
          <a:lstStyle>
            <a:lvl1pPr algn="r">
              <a:spcBef>
                <a:spcPct val="0"/>
              </a:spcBef>
              <a:buFontTx/>
              <a:buNone/>
              <a:defRPr sz="1200" b="0">
                <a:solidFill>
                  <a:schemeClr val="tx1"/>
                </a:solidFill>
                <a:effectLst/>
                <a:latin typeface="Arial" pitchFamily="34" charset="0"/>
              </a:defRPr>
            </a:lvl1pPr>
          </a:lstStyle>
          <a:p>
            <a:fld id="{3641690A-78F0-42D1-B070-929F7FE9A19D}" type="slidenum">
              <a:rPr lang="en-US"/>
              <a:pPr/>
              <a:t>‹#›</a:t>
            </a:fld>
            <a:endParaRPr lang="en-US"/>
          </a:p>
        </p:txBody>
      </p:sp>
    </p:spTree>
    <p:extLst>
      <p:ext uri="{BB962C8B-B14F-4D97-AF65-F5344CB8AC3E}">
        <p14:creationId xmlns:p14="http://schemas.microsoft.com/office/powerpoint/2010/main" val="1689587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13763" cy="465455"/>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lvl1pPr algn="l">
              <a:spcBef>
                <a:spcPct val="0"/>
              </a:spcBef>
              <a:buFontTx/>
              <a:buNone/>
              <a:defRPr sz="1200" b="0">
                <a:solidFill>
                  <a:schemeClr val="tx1"/>
                </a:solidFill>
                <a:effectLst/>
                <a:latin typeface="Arial" pitchFamily="34" charset="0"/>
              </a:defRPr>
            </a:lvl1pPr>
          </a:lstStyle>
          <a:p>
            <a:endParaRPr lang="en-US"/>
          </a:p>
        </p:txBody>
      </p:sp>
      <p:sp>
        <p:nvSpPr>
          <p:cNvPr id="23555" name="Rectangle 3"/>
          <p:cNvSpPr>
            <a:spLocks noGrp="1" noChangeArrowheads="1"/>
          </p:cNvSpPr>
          <p:nvPr>
            <p:ph type="dt" idx="1"/>
          </p:nvPr>
        </p:nvSpPr>
        <p:spPr bwMode="auto">
          <a:xfrm>
            <a:off x="3939466" y="0"/>
            <a:ext cx="3013763" cy="465455"/>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lvl1pPr algn="r">
              <a:spcBef>
                <a:spcPct val="0"/>
              </a:spcBef>
              <a:buFontTx/>
              <a:buNone/>
              <a:defRPr sz="1200" b="0">
                <a:solidFill>
                  <a:schemeClr val="tx1"/>
                </a:solidFill>
                <a:effectLst/>
                <a:latin typeface="Arial" pitchFamily="34" charset="0"/>
              </a:defRPr>
            </a:lvl1pPr>
          </a:lstStyle>
          <a:p>
            <a:endParaRPr lang="en-US"/>
          </a:p>
        </p:txBody>
      </p:sp>
      <p:sp>
        <p:nvSpPr>
          <p:cNvPr id="23556" name="Rectangle 4"/>
          <p:cNvSpPr>
            <a:spLocks noGrp="1" noRot="1" noChangeAspect="1" noChangeArrowheads="1" noTextEdit="1"/>
          </p:cNvSpPr>
          <p:nvPr>
            <p:ph type="sldImg" idx="2"/>
          </p:nvPr>
        </p:nvSpPr>
        <p:spPr bwMode="auto">
          <a:xfrm>
            <a:off x="1150938" y="698500"/>
            <a:ext cx="4652962" cy="3490913"/>
          </a:xfrm>
          <a:prstGeom prst="rect">
            <a:avLst/>
          </a:prstGeom>
          <a:noFill/>
          <a:ln w="9525">
            <a:solidFill>
              <a:srgbClr val="000000"/>
            </a:solidFill>
            <a:miter lim="800000"/>
            <a:headEnd/>
            <a:tailEnd/>
          </a:ln>
          <a:effectLst/>
        </p:spPr>
      </p:sp>
      <p:sp>
        <p:nvSpPr>
          <p:cNvPr id="23557" name="Rectangle 5"/>
          <p:cNvSpPr>
            <a:spLocks noGrp="1" noChangeArrowheads="1"/>
          </p:cNvSpPr>
          <p:nvPr>
            <p:ph type="body" sz="quarter" idx="3"/>
          </p:nvPr>
        </p:nvSpPr>
        <p:spPr bwMode="auto">
          <a:xfrm>
            <a:off x="695484" y="4421823"/>
            <a:ext cx="5563870" cy="4189095"/>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8" name="Rectangle 6"/>
          <p:cNvSpPr>
            <a:spLocks noGrp="1" noChangeArrowheads="1"/>
          </p:cNvSpPr>
          <p:nvPr>
            <p:ph type="ftr" sz="quarter" idx="4"/>
          </p:nvPr>
        </p:nvSpPr>
        <p:spPr bwMode="auto">
          <a:xfrm>
            <a:off x="0" y="8842029"/>
            <a:ext cx="3013763" cy="465455"/>
          </a:xfrm>
          <a:prstGeom prst="rect">
            <a:avLst/>
          </a:prstGeom>
          <a:noFill/>
          <a:ln w="9525">
            <a:noFill/>
            <a:miter lim="800000"/>
            <a:headEnd/>
            <a:tailEnd/>
          </a:ln>
          <a:effectLst/>
        </p:spPr>
        <p:txBody>
          <a:bodyPr vert="horz" wrap="square" lIns="92930" tIns="46465" rIns="92930" bIns="46465" numCol="1" anchor="b" anchorCtr="0" compatLnSpc="1">
            <a:prstTxWarp prst="textNoShape">
              <a:avLst/>
            </a:prstTxWarp>
          </a:bodyPr>
          <a:lstStyle>
            <a:lvl1pPr algn="l">
              <a:spcBef>
                <a:spcPct val="0"/>
              </a:spcBef>
              <a:buFontTx/>
              <a:buNone/>
              <a:defRPr sz="1200" b="0">
                <a:solidFill>
                  <a:schemeClr val="tx1"/>
                </a:solidFill>
                <a:effectLst/>
                <a:latin typeface="Arial" pitchFamily="34" charset="0"/>
              </a:defRPr>
            </a:lvl1pPr>
          </a:lstStyle>
          <a:p>
            <a:endParaRPr lang="en-US"/>
          </a:p>
        </p:txBody>
      </p:sp>
      <p:sp>
        <p:nvSpPr>
          <p:cNvPr id="23559" name="Rectangle 7"/>
          <p:cNvSpPr>
            <a:spLocks noGrp="1" noChangeArrowheads="1"/>
          </p:cNvSpPr>
          <p:nvPr>
            <p:ph type="sldNum" sz="quarter" idx="5"/>
          </p:nvPr>
        </p:nvSpPr>
        <p:spPr bwMode="auto">
          <a:xfrm>
            <a:off x="3939466" y="8842029"/>
            <a:ext cx="3013763" cy="465455"/>
          </a:xfrm>
          <a:prstGeom prst="rect">
            <a:avLst/>
          </a:prstGeom>
          <a:noFill/>
          <a:ln w="9525">
            <a:noFill/>
            <a:miter lim="800000"/>
            <a:headEnd/>
            <a:tailEnd/>
          </a:ln>
          <a:effectLst/>
        </p:spPr>
        <p:txBody>
          <a:bodyPr vert="horz" wrap="square" lIns="92930" tIns="46465" rIns="92930" bIns="46465" numCol="1" anchor="b" anchorCtr="0" compatLnSpc="1">
            <a:prstTxWarp prst="textNoShape">
              <a:avLst/>
            </a:prstTxWarp>
          </a:bodyPr>
          <a:lstStyle>
            <a:lvl1pPr algn="r">
              <a:spcBef>
                <a:spcPct val="0"/>
              </a:spcBef>
              <a:buFontTx/>
              <a:buNone/>
              <a:defRPr sz="1200" b="0">
                <a:solidFill>
                  <a:schemeClr val="tx1"/>
                </a:solidFill>
                <a:effectLst/>
                <a:latin typeface="Arial" pitchFamily="34" charset="0"/>
              </a:defRPr>
            </a:lvl1pPr>
          </a:lstStyle>
          <a:p>
            <a:fld id="{B43E3AE3-BFA1-484D-870A-02CEBDC521F2}" type="slidenum">
              <a:rPr lang="en-US"/>
              <a:pPr/>
              <a:t>‹#›</a:t>
            </a:fld>
            <a:endParaRPr lang="en-US"/>
          </a:p>
        </p:txBody>
      </p:sp>
    </p:spTree>
    <p:extLst>
      <p:ext uri="{BB962C8B-B14F-4D97-AF65-F5344CB8AC3E}">
        <p14:creationId xmlns:p14="http://schemas.microsoft.com/office/powerpoint/2010/main" val="38372324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armscontrol.org/act/2003_10/dkimball@armscontrol.or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armscontrol.org/act/2003_10/wade@armscontrol.or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9C8ADD-DC54-4089-946A-8EB861F43211}" type="slidenum">
              <a:rPr lang="en-US"/>
              <a:pPr/>
              <a:t>1</a:t>
            </a:fld>
            <a:endParaRPr lang="en-US"/>
          </a:p>
        </p:txBody>
      </p:sp>
      <p:sp>
        <p:nvSpPr>
          <p:cNvPr id="703490" name="Rectangle 2"/>
          <p:cNvSpPr>
            <a:spLocks noGrp="1" noRot="1" noChangeAspect="1" noChangeArrowheads="1" noTextEdit="1"/>
          </p:cNvSpPr>
          <p:nvPr>
            <p:ph type="sldImg"/>
          </p:nvPr>
        </p:nvSpPr>
        <p:spPr>
          <a:ln/>
        </p:spPr>
      </p:sp>
      <p:sp>
        <p:nvSpPr>
          <p:cNvPr id="703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70104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5A06AE-F5E1-4494-AEF2-28B3A2DC0076}" type="slidenum">
              <a:rPr lang="en-US"/>
              <a:pPr/>
              <a:t>14</a:t>
            </a:fld>
            <a:endParaRPr lang="en-US"/>
          </a:p>
        </p:txBody>
      </p:sp>
      <p:sp>
        <p:nvSpPr>
          <p:cNvPr id="553986" name="Rectangle 2"/>
          <p:cNvSpPr>
            <a:spLocks noGrp="1" noRot="1" noChangeAspect="1" noChangeArrowheads="1" noTextEdit="1"/>
          </p:cNvSpPr>
          <p:nvPr>
            <p:ph type="sldImg"/>
          </p:nvPr>
        </p:nvSpPr>
        <p:spPr>
          <a:ln/>
        </p:spPr>
      </p:sp>
      <p:sp>
        <p:nvSpPr>
          <p:cNvPr id="553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13086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17D180-5887-4EC5-B7A6-5FFB6A6D2ED2}" type="slidenum">
              <a:rPr lang="en-US"/>
              <a:pPr/>
              <a:t>15</a:t>
            </a:fld>
            <a:endParaRPr lang="en-US"/>
          </a:p>
        </p:txBody>
      </p:sp>
      <p:sp>
        <p:nvSpPr>
          <p:cNvPr id="398338" name="Rectangle 2"/>
          <p:cNvSpPr>
            <a:spLocks noGrp="1" noRot="1" noChangeAspect="1" noChangeArrowheads="1" noTextEdit="1"/>
          </p:cNvSpPr>
          <p:nvPr>
            <p:ph type="sldImg"/>
          </p:nvPr>
        </p:nvSpPr>
        <p:spPr>
          <a:ln/>
        </p:spPr>
      </p:sp>
      <p:sp>
        <p:nvSpPr>
          <p:cNvPr id="398339" name="Rectangle 3"/>
          <p:cNvSpPr>
            <a:spLocks noGrp="1" noChangeArrowheads="1"/>
          </p:cNvSpPr>
          <p:nvPr>
            <p:ph type="body" idx="1"/>
          </p:nvPr>
        </p:nvSpPr>
        <p:spPr>
          <a:xfrm>
            <a:off x="927312" y="4421823"/>
            <a:ext cx="5100215" cy="4189095"/>
          </a:xfrm>
        </p:spPr>
        <p:txBody>
          <a:bodyPr/>
          <a:lstStyle/>
          <a:p>
            <a:r>
              <a:rPr lang="en-US" dirty="0"/>
              <a:t>Slide from PSR</a:t>
            </a:r>
          </a:p>
          <a:p>
            <a:r>
              <a:rPr lang="en-US" dirty="0"/>
              <a:t>AP Photo by B K Bangash </a:t>
            </a:r>
            <a:endParaRPr lang="en-US" dirty="0">
              <a:solidFill>
                <a:srgbClr val="008000"/>
              </a:solidFill>
              <a:cs typeface="Arial" pitchFamily="34" charset="0"/>
            </a:endParaRPr>
          </a:p>
          <a:p>
            <a:endParaRPr lang="en-US" dirty="0">
              <a:solidFill>
                <a:srgbClr val="008000"/>
              </a:solidFill>
              <a:cs typeface="Arial" pitchFamily="34" charset="0"/>
            </a:endParaRPr>
          </a:p>
          <a:p>
            <a:r>
              <a:rPr lang="en-US" dirty="0">
                <a:solidFill>
                  <a:srgbClr val="008000"/>
                </a:solidFill>
                <a:cs typeface="Arial" pitchFamily="34" charset="0"/>
              </a:rPr>
              <a:t>******</a:t>
            </a:r>
          </a:p>
          <a:p>
            <a:r>
              <a:rPr lang="en-US" dirty="0">
                <a:solidFill>
                  <a:srgbClr val="008000"/>
                </a:solidFill>
                <a:cs typeface="Arial" pitchFamily="34" charset="0"/>
              </a:rPr>
              <a:t>Photo source: &lt;www.savannahnow.com/images/ 091601/full_hated.jpg</a:t>
            </a:r>
            <a:r>
              <a:rPr lang="en-US" dirty="0">
                <a:solidFill>
                  <a:srgbClr val="000000"/>
                </a:solidFill>
                <a:cs typeface="Arial" pitchFamily="34" charset="0"/>
              </a:rPr>
              <a:t>&gt;</a:t>
            </a:r>
          </a:p>
        </p:txBody>
      </p:sp>
    </p:spTree>
    <p:extLst>
      <p:ext uri="{BB962C8B-B14F-4D97-AF65-F5344CB8AC3E}">
        <p14:creationId xmlns:p14="http://schemas.microsoft.com/office/powerpoint/2010/main" val="1665286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459E9F-0DEF-4F29-B72C-765D3A290CCE}" type="slidenum">
              <a:rPr lang="en-US"/>
              <a:pPr/>
              <a:t>17</a:t>
            </a:fld>
            <a:endParaRPr lang="en-US"/>
          </a:p>
        </p:txBody>
      </p:sp>
      <p:sp>
        <p:nvSpPr>
          <p:cNvPr id="697346" name="Rectangle 2"/>
          <p:cNvSpPr>
            <a:spLocks noGrp="1" noRot="1" noChangeAspect="1" noChangeArrowheads="1" noTextEdit="1"/>
          </p:cNvSpPr>
          <p:nvPr>
            <p:ph type="sldImg"/>
          </p:nvPr>
        </p:nvSpPr>
        <p:spPr>
          <a:ln/>
        </p:spPr>
      </p:sp>
      <p:sp>
        <p:nvSpPr>
          <p:cNvPr id="697347" name="Rectangle 3"/>
          <p:cNvSpPr>
            <a:spLocks noGrp="1" noChangeArrowheads="1"/>
          </p:cNvSpPr>
          <p:nvPr>
            <p:ph type="body" idx="1"/>
          </p:nvPr>
        </p:nvSpPr>
        <p:spPr>
          <a:xfrm>
            <a:off x="927312" y="4421823"/>
            <a:ext cx="5100215" cy="4189095"/>
          </a:xfrm>
        </p:spPr>
        <p:txBody>
          <a:bodyPr/>
          <a:lstStyle/>
          <a:p>
            <a:r>
              <a:rPr lang="en-US" dirty="0"/>
              <a:t>Slide from PSR</a:t>
            </a:r>
          </a:p>
          <a:p>
            <a:r>
              <a:rPr lang="en-US" dirty="0"/>
              <a:t>This is Rep Hobson who was a real hero, cutting all funding for new nuclear weapons in FY 2005.</a:t>
            </a:r>
          </a:p>
          <a:p>
            <a:endParaRPr lang="en-US" dirty="0"/>
          </a:p>
          <a:p>
            <a:r>
              <a:rPr lang="en-US" dirty="0"/>
              <a:t>********************</a:t>
            </a:r>
          </a:p>
          <a:p>
            <a:r>
              <a:rPr lang="en-US" dirty="0"/>
              <a:t>Photo source: &lt;</a:t>
            </a:r>
            <a:r>
              <a:rPr lang="en-US" dirty="0">
                <a:solidFill>
                  <a:srgbClr val="008000"/>
                </a:solidFill>
                <a:cs typeface="Arial" pitchFamily="34" charset="0"/>
              </a:rPr>
              <a:t>www.house.gov/hobson/ &gt;</a:t>
            </a:r>
            <a:endParaRPr lang="en-US" dirty="0">
              <a:solidFill>
                <a:srgbClr val="000000"/>
              </a:solidFill>
              <a:cs typeface="Arial" pitchFamily="34" charset="0"/>
            </a:endParaRPr>
          </a:p>
          <a:p>
            <a:endParaRPr lang="en-US" dirty="0"/>
          </a:p>
        </p:txBody>
      </p:sp>
    </p:spTree>
    <p:extLst>
      <p:ext uri="{BB962C8B-B14F-4D97-AF65-F5344CB8AC3E}">
        <p14:creationId xmlns:p14="http://schemas.microsoft.com/office/powerpoint/2010/main" val="2667637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945ABC-788A-479E-97A6-6C9B02E2E0EB}" type="slidenum">
              <a:rPr lang="en-US"/>
              <a:pPr/>
              <a:t>21</a:t>
            </a:fld>
            <a:endParaRPr lang="en-US"/>
          </a:p>
        </p:txBody>
      </p:sp>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p:txBody>
          <a:bodyPr/>
          <a:lstStyle/>
          <a:p>
            <a:r>
              <a:rPr lang="en-US" dirty="0"/>
              <a:t>See Allison, Nuclear Terrorism, p.65.  Yuri Smirnov stole 50 g HEU at a time from the </a:t>
            </a:r>
            <a:r>
              <a:rPr lang="en-US" dirty="0" err="1"/>
              <a:t>Luch</a:t>
            </a:r>
            <a:r>
              <a:rPr lang="en-US" dirty="0"/>
              <a:t> Scientific Production plant.  He was caught on the way to Moscow to sell it when he happened upon one of his neighbors sharing vodka with friends and the whole group was arrested for stealing batteries from the plant where they worked.  Yuri told the story on the PBS program ‘Frontline,” easily found on the web.</a:t>
            </a:r>
          </a:p>
        </p:txBody>
      </p:sp>
    </p:spTree>
    <p:extLst>
      <p:ext uri="{BB962C8B-B14F-4D97-AF65-F5344CB8AC3E}">
        <p14:creationId xmlns:p14="http://schemas.microsoft.com/office/powerpoint/2010/main" val="3573284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of total global energy (2022)</a:t>
            </a:r>
          </a:p>
        </p:txBody>
      </p:sp>
      <p:sp>
        <p:nvSpPr>
          <p:cNvPr id="4" name="Slide Number Placeholder 3"/>
          <p:cNvSpPr>
            <a:spLocks noGrp="1"/>
          </p:cNvSpPr>
          <p:nvPr>
            <p:ph type="sldNum" sz="quarter" idx="5"/>
          </p:nvPr>
        </p:nvSpPr>
        <p:spPr/>
        <p:txBody>
          <a:bodyPr/>
          <a:lstStyle/>
          <a:p>
            <a:fld id="{FAC0A176-7EEB-4A3C-BA14-A27791D87C02}" type="slidenum">
              <a:rPr lang="en-US" smtClean="0"/>
              <a:t>24</a:t>
            </a:fld>
            <a:endParaRPr lang="en-US"/>
          </a:p>
        </p:txBody>
      </p:sp>
    </p:spTree>
    <p:extLst>
      <p:ext uri="{BB962C8B-B14F-4D97-AF65-F5344CB8AC3E}">
        <p14:creationId xmlns:p14="http://schemas.microsoft.com/office/powerpoint/2010/main" val="2445353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07D229-268A-4F07-8776-A6E8315D4B8C}" type="slidenum">
              <a:rPr lang="en-US"/>
              <a:pPr/>
              <a:t>2</a:t>
            </a:fld>
            <a:endParaRPr lang="en-US"/>
          </a:p>
        </p:txBody>
      </p:sp>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p:txBody>
          <a:bodyPr/>
          <a:lstStyle/>
          <a:p>
            <a:r>
              <a:rPr lang="en-US"/>
              <a:t>Easy to find this quote with Google.</a:t>
            </a:r>
          </a:p>
        </p:txBody>
      </p:sp>
    </p:spTree>
    <p:extLst>
      <p:ext uri="{BB962C8B-B14F-4D97-AF65-F5344CB8AC3E}">
        <p14:creationId xmlns:p14="http://schemas.microsoft.com/office/powerpoint/2010/main" val="3991641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9D4A58-9E7D-4066-B299-F3AFABA58154}" type="slidenum">
              <a:rPr lang="en-US"/>
              <a:pPr/>
              <a:t>4</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en-US"/>
              <a:t>Notes below from an earlier version of the slide, focused less on physicians, perhaps more suitable for a general audience.  Current version based mostly on the reference on the slide (and my own experience 1980 and beyond).  I co-taught Pediatrics 170.03, “The Health Professional and Nuclear War” at UCSF 1985-89, the last time I was as scared as I am now.</a:t>
            </a:r>
          </a:p>
          <a:p>
            <a:r>
              <a:rPr lang="en-US"/>
              <a:t>---------</a:t>
            </a:r>
          </a:p>
          <a:p>
            <a:r>
              <a:rPr lang="en-US"/>
              <a:t>First Einstein letter to Roosevelt 8/2/39 (actually probably written by Leo Szillard) told FDR of the possibility of a nuclear chain reaction that could lead to a bomb that would release vast amounts of energy, and that Germany had stopped the sale of uranium of from Czechoslovakian mines.  “That she should have taken such early action might perhaps be understood on the ground that the son of the German Under-Secretary of State, von Weizsäcker, is attached to the Kaiser-Wilhelm-Institut in Berlin where some of the American work on uranium is now being repeated.”   </a:t>
            </a:r>
          </a:p>
          <a:p>
            <a:endParaRPr lang="en-US"/>
          </a:p>
          <a:p>
            <a:r>
              <a:rPr lang="en-US"/>
              <a:t>Hiroshima 8/6/45 ~13kT gun-type Uranium bomb “Little Boy”; Nagasaki 8/9/45 ~22kT Plutonium implosion bomb “Fat man.”  In his book The Criminality of Nuclear Deterrence (Atlanta: Clarity Press 2002), Francis A Boyle provides a nice history of the decision to use these bombs and their timing, and reasons why not just the use, but the threat of use of nuclear weapons violates international law.</a:t>
            </a:r>
          </a:p>
          <a:p>
            <a:endParaRPr lang="en-US"/>
          </a:p>
          <a:p>
            <a:r>
              <a:rPr lang="en-US"/>
              <a:t>Limited test ban treaty was never signed by France (who continued testing until 1974 and China, who tested until 1980.  See: Limited Test Ban Treaty Turns 40 by </a:t>
            </a:r>
            <a:r>
              <a:rPr lang="en-US">
                <a:hlinkClick r:id="rId3"/>
              </a:rPr>
              <a:t>Daryl Kimball</a:t>
            </a:r>
            <a:r>
              <a:rPr lang="en-US"/>
              <a:t> and </a:t>
            </a:r>
            <a:r>
              <a:rPr lang="en-US">
                <a:hlinkClick r:id="rId4"/>
              </a:rPr>
              <a:t>Wade Boese</a:t>
            </a:r>
            <a:r>
              <a:rPr lang="en-US"/>
              <a:t> (2003) accessed 7/5/07 at  http://www.armscontrol.org/act/2003_10/LTBT.asp</a:t>
            </a:r>
          </a:p>
          <a:p>
            <a:endParaRPr lang="en-US"/>
          </a:p>
          <a:p>
            <a:endParaRPr lang="en-US"/>
          </a:p>
          <a:p>
            <a:r>
              <a:rPr lang="en-US"/>
              <a:t>RE: NPT “The Treaty was opened for signature on 01 July 1968, and signed on that date by the United States, the United Kingdom, the Soviet Union, and 59 other countries. The Treaty entered into force with the deposit of US ratification on 05 March 1970. China acceeded to the NPT on 09 March 1992, and France acceded on 03 August 1992. In 1996, Belarus joined Ukraine and Kazakhstan in removing and transferring to the Russian Federation the last of the remaining former Soviet nuclear weapons located within their territories, and each of these nations has become a State Party to the NPT, as a non-nuclear-weapon state. In June 1997 Brazil became a State Party to the NPT. </a:t>
            </a:r>
          </a:p>
          <a:p>
            <a:r>
              <a:rPr lang="en-US"/>
              <a:t>The NPT is the most widely accepted arms control agreement. As of early 2000 a total of 187 states were Parties to the NPT. Cuba, Israel, India, and Pakistan were the only states that were not members of the NPT.”  From FAS website.</a:t>
            </a:r>
          </a:p>
          <a:p>
            <a:endParaRPr lang="en-US"/>
          </a:p>
          <a:p>
            <a:r>
              <a:rPr lang="en-US"/>
              <a:t>Soviet Union collapsed Dec 1991.</a:t>
            </a:r>
          </a:p>
        </p:txBody>
      </p:sp>
    </p:spTree>
    <p:extLst>
      <p:ext uri="{BB962C8B-B14F-4D97-AF65-F5344CB8AC3E}">
        <p14:creationId xmlns:p14="http://schemas.microsoft.com/office/powerpoint/2010/main" val="3593683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99284F-C05A-4A30-B5A6-699238B62BEF}" type="slidenum">
              <a:rPr lang="en-US"/>
              <a:pPr/>
              <a:t>5</a:t>
            </a:fld>
            <a:endParaRPr lang="en-US"/>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a:xfrm>
            <a:off x="927312" y="4421823"/>
            <a:ext cx="5100215" cy="4189095"/>
          </a:xfrm>
        </p:spPr>
        <p:txBody>
          <a:bodyPr/>
          <a:lstStyle/>
          <a:p>
            <a:r>
              <a:rPr lang="en-US">
                <a:latin typeface="Courier New" pitchFamily="49" charset="0"/>
                <a:cs typeface="Courier New" pitchFamily="49" charset="0"/>
              </a:rPr>
              <a:t>[Slide from PSR, with their text, edited) </a:t>
            </a:r>
          </a:p>
          <a:p>
            <a:endParaRPr lang="en-US">
              <a:latin typeface="Courier New" pitchFamily="49" charset="0"/>
              <a:cs typeface="Courier New" pitchFamily="49" charset="0"/>
            </a:endParaRPr>
          </a:p>
          <a:p>
            <a:r>
              <a:rPr lang="en-US">
                <a:latin typeface="Courier New" pitchFamily="49" charset="0"/>
                <a:cs typeface="Courier New" pitchFamily="49" charset="0"/>
              </a:rPr>
              <a:t>To date, the use of nuclear and related weapons has been the sole purview of nation-states. A nuclear weapon was first used in warfare on August 6, 1945, at 8:15 a.m., when the U.S. military exploded a nuclear weapon over Hiroshima. The Hiroshima bomb had an explosive force equivalent to 15,000 tons of TNT.  The second and last use to date was three days later when the US exploded a bomb equivalent to 21,000 tons of TNT over Nagasaki.</a:t>
            </a:r>
            <a:endParaRPr lang="en-US"/>
          </a:p>
          <a:p>
            <a:endParaRPr lang="en-US"/>
          </a:p>
        </p:txBody>
      </p:sp>
    </p:spTree>
    <p:extLst>
      <p:ext uri="{BB962C8B-B14F-4D97-AF65-F5344CB8AC3E}">
        <p14:creationId xmlns:p14="http://schemas.microsoft.com/office/powerpoint/2010/main" val="495718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45CFF2B-0D73-4AFC-A604-2B1882746DCA}" type="slidenum">
              <a:rPr lang="en-US"/>
              <a:pPr/>
              <a:t>6</a:t>
            </a:fld>
            <a:endParaRPr lang="en-US"/>
          </a:p>
        </p:txBody>
      </p:sp>
      <p:sp>
        <p:nvSpPr>
          <p:cNvPr id="40962" name="Rectangle 2"/>
          <p:cNvSpPr>
            <a:spLocks noGrp="1" noChangeArrowheads="1"/>
          </p:cNvSpPr>
          <p:nvPr>
            <p:ph type="body" idx="1"/>
          </p:nvPr>
        </p:nvSpPr>
        <p:spPr/>
        <p:txBody>
          <a:bodyPr/>
          <a:lstStyle/>
          <a:p>
            <a:r>
              <a:rPr lang="en-US" dirty="0"/>
              <a:t>Fat Man and Little Boy—20-ish kt </a:t>
            </a:r>
          </a:p>
          <a:p>
            <a:r>
              <a:rPr lang="en-US" dirty="0"/>
              <a:t>Modern bombs—25000 kt or bigger</a:t>
            </a:r>
          </a:p>
          <a:p>
            <a:endParaRPr lang="en-US" dirty="0"/>
          </a:p>
          <a:p>
            <a:r>
              <a:rPr lang="en-US" dirty="0"/>
              <a:t>Source on the slide is for the effects.</a:t>
            </a:r>
          </a:p>
          <a:p>
            <a:r>
              <a:rPr lang="en-US" dirty="0"/>
              <a:t>Picture: http://www.csi.ad.jp/ABOMB/RETAIN/burns1.html:  A boy was exposed to thermal rays about 1.5 miles from the hypocenter. February 1946.</a:t>
            </a:r>
            <a:br>
              <a:rPr lang="en-US" dirty="0"/>
            </a:br>
            <a:r>
              <a:rPr lang="en-US" dirty="0"/>
              <a:t>Photo: the U.S. Army.</a:t>
            </a:r>
          </a:p>
        </p:txBody>
      </p:sp>
    </p:spTree>
    <p:extLst>
      <p:ext uri="{BB962C8B-B14F-4D97-AF65-F5344CB8AC3E}">
        <p14:creationId xmlns:p14="http://schemas.microsoft.com/office/powerpoint/2010/main" val="117091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1FB91-3FA4-4DB1-AA41-01F8B42B86E4}" type="slidenum">
              <a:rPr lang="en-US"/>
              <a:pPr/>
              <a:t>7</a:t>
            </a:fld>
            <a:endParaRPr lang="en-US"/>
          </a:p>
        </p:txBody>
      </p:sp>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p:txBody>
          <a:bodyPr/>
          <a:lstStyle/>
          <a:p>
            <a:r>
              <a:rPr lang="en-US" dirty="0"/>
              <a:t>I think the picture is from PSR; I found a </a:t>
            </a:r>
            <a:r>
              <a:rPr lang="en-US" dirty="0" err="1"/>
              <a:t>b&amp;w</a:t>
            </a:r>
            <a:r>
              <a:rPr lang="en-US" dirty="0"/>
              <a:t> version at www.hiroshima-spirit.jp/ </a:t>
            </a:r>
            <a:r>
              <a:rPr lang="en-US" dirty="0" err="1"/>
              <a:t>en</a:t>
            </a:r>
            <a:r>
              <a:rPr lang="en-US" dirty="0"/>
              <a:t>/museum/morgue_w17.html.  I’m sure I could find the color version if I looked harder.  Photo with caption on Page 237 of Last Aid: 21 year old man 1 km from hypocenter in Hiroshima 8/6/45.  Photo taken 2 </a:t>
            </a:r>
            <a:r>
              <a:rPr lang="en-US" dirty="0" err="1"/>
              <a:t>hr</a:t>
            </a:r>
            <a:r>
              <a:rPr lang="en-US" dirty="0"/>
              <a:t> before his death on 9/3/45.  </a:t>
            </a:r>
          </a:p>
          <a:p>
            <a:endParaRPr lang="en-US" dirty="0"/>
          </a:p>
          <a:p>
            <a:r>
              <a:rPr lang="en-US" dirty="0"/>
              <a:t>Lethal doses</a:t>
            </a:r>
          </a:p>
          <a:p>
            <a:endParaRPr lang="en-US" dirty="0"/>
          </a:p>
          <a:p>
            <a:r>
              <a:rPr lang="en-US" dirty="0"/>
              <a:t>Radiation units:</a:t>
            </a:r>
          </a:p>
          <a:p>
            <a:r>
              <a:rPr lang="en-US" dirty="0"/>
              <a:t>1 Sievert= 100 rem = 1 Joule/kg = measures biologic effect of a certain amount of absorbed </a:t>
            </a:r>
            <a:r>
              <a:rPr lang="en-US" dirty="0" err="1"/>
              <a:t>radation</a:t>
            </a:r>
            <a:endParaRPr lang="en-US" dirty="0"/>
          </a:p>
          <a:p>
            <a:r>
              <a:rPr lang="en-US" dirty="0"/>
              <a:t>1 Gray = 100 Rad = measures absorbed </a:t>
            </a:r>
            <a:r>
              <a:rPr lang="en-US" dirty="0" err="1"/>
              <a:t>radation</a:t>
            </a:r>
            <a:endParaRPr lang="en-US" dirty="0"/>
          </a:p>
          <a:p>
            <a:endParaRPr lang="en-US" dirty="0"/>
          </a:p>
          <a:p>
            <a:r>
              <a:rPr lang="en-US" dirty="0"/>
              <a:t> </a:t>
            </a:r>
          </a:p>
        </p:txBody>
      </p:sp>
    </p:spTree>
    <p:extLst>
      <p:ext uri="{BB962C8B-B14F-4D97-AF65-F5344CB8AC3E}">
        <p14:creationId xmlns:p14="http://schemas.microsoft.com/office/powerpoint/2010/main" val="3889460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AFFA6F1-F544-4A31-A3D6-6ECF0BD51DB0}" type="slidenum">
              <a:rPr lang="en-US"/>
              <a:pPr/>
              <a:t>8</a:t>
            </a:fld>
            <a:endParaRPr lang="en-US"/>
          </a:p>
        </p:txBody>
      </p:sp>
      <p:sp>
        <p:nvSpPr>
          <p:cNvPr id="39938" name="Rectangle 2"/>
          <p:cNvSpPr>
            <a:spLocks noGrp="1" noChangeArrowheads="1"/>
          </p:cNvSpPr>
          <p:nvPr>
            <p:ph type="body" idx="1"/>
          </p:nvPr>
        </p:nvSpPr>
        <p:spPr/>
        <p:txBody>
          <a:bodyPr/>
          <a:lstStyle/>
          <a:p>
            <a:r>
              <a:rPr lang="en-US" dirty="0"/>
              <a:t>Picture also from PSR?  Easy to find searching Google images for “Hiroshima radiation.”</a:t>
            </a:r>
          </a:p>
          <a:p>
            <a:r>
              <a:rPr lang="en-US" dirty="0"/>
              <a:t>REM	Effects</a:t>
            </a:r>
          </a:p>
          <a:p>
            <a:r>
              <a:rPr lang="en-US" sz="1300" dirty="0"/>
              <a:t>0-20 	Potential for genetic consequences</a:t>
            </a:r>
          </a:p>
          <a:p>
            <a:r>
              <a:rPr lang="en-US" sz="1300" dirty="0"/>
              <a:t>20-100 	Temporary decrease in white blood cell count.</a:t>
            </a:r>
          </a:p>
          <a:p>
            <a:r>
              <a:rPr lang="en-US" sz="1300" dirty="0"/>
              <a:t>100-200 	Acute radiation sickness - nausea, vomiting, 		longer-term decrease in white blood cells.</a:t>
            </a:r>
          </a:p>
          <a:p>
            <a:r>
              <a:rPr lang="en-US" sz="1300" dirty="0"/>
              <a:t>200-300 	Vomiting, diarrhea, loss of appetite, </a:t>
            </a:r>
            <a:br>
              <a:rPr lang="en-US" sz="1300" dirty="0"/>
            </a:br>
            <a:r>
              <a:rPr lang="en-US" sz="1300" dirty="0"/>
              <a:t>		death in some cases.</a:t>
            </a:r>
          </a:p>
          <a:p>
            <a:r>
              <a:rPr lang="en-US" sz="1300" dirty="0"/>
              <a:t>300-600 	Vomiting, diarrhea, hemorrhaging, deaths 			occurring in 50% of cases at 350+ REM </a:t>
            </a:r>
          </a:p>
          <a:p>
            <a:r>
              <a:rPr lang="en-US" sz="1300" dirty="0"/>
              <a:t>Above 600 	Eventual death in almost all cases</a:t>
            </a:r>
            <a:br>
              <a:rPr lang="en-US" sz="1300" dirty="0"/>
            </a:br>
            <a:br>
              <a:rPr lang="en-US" sz="1300" dirty="0"/>
            </a:br>
            <a:r>
              <a:rPr lang="en-US" sz="1300" dirty="0"/>
              <a:t>REM = Roentgen Equivalent Man (1 REM=.01 Sievert)</a:t>
            </a:r>
          </a:p>
          <a:p>
            <a:endParaRPr lang="en-US" dirty="0"/>
          </a:p>
        </p:txBody>
      </p:sp>
    </p:spTree>
    <p:extLst>
      <p:ext uri="{BB962C8B-B14F-4D97-AF65-F5344CB8AC3E}">
        <p14:creationId xmlns:p14="http://schemas.microsoft.com/office/powerpoint/2010/main" val="254488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D94638-31F4-4629-8443-67D6F72BE927}" type="slidenum">
              <a:rPr lang="en-US"/>
              <a:pPr/>
              <a:t>11</a:t>
            </a:fld>
            <a:endParaRPr lang="en-US"/>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p:txBody>
          <a:bodyPr/>
          <a:lstStyle/>
          <a:p>
            <a:r>
              <a:rPr lang="en-US"/>
              <a:t>http://www.johnstonsarchive.net/nuclear/nwhmt.gif  Accessed 2/5/05</a:t>
            </a:r>
          </a:p>
        </p:txBody>
      </p:sp>
    </p:spTree>
    <p:extLst>
      <p:ext uri="{BB962C8B-B14F-4D97-AF65-F5344CB8AC3E}">
        <p14:creationId xmlns:p14="http://schemas.microsoft.com/office/powerpoint/2010/main" val="2907839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15F535-6103-4AF8-8C25-F7701095B588}" type="slidenum">
              <a:rPr lang="en-US"/>
              <a:pPr/>
              <a:t>13</a:t>
            </a:fld>
            <a:endParaRPr lang="en-US"/>
          </a:p>
        </p:txBody>
      </p:sp>
      <p:sp>
        <p:nvSpPr>
          <p:cNvPr id="684034" name="Rectangle 2"/>
          <p:cNvSpPr>
            <a:spLocks noGrp="1" noRot="1" noChangeAspect="1" noChangeArrowheads="1" noTextEdit="1"/>
          </p:cNvSpPr>
          <p:nvPr>
            <p:ph type="sldImg"/>
          </p:nvPr>
        </p:nvSpPr>
        <p:spPr>
          <a:ln/>
        </p:spPr>
      </p:sp>
      <p:sp>
        <p:nvSpPr>
          <p:cNvPr id="684035" name="Rectangle 3"/>
          <p:cNvSpPr>
            <a:spLocks noGrp="1" noChangeArrowheads="1"/>
          </p:cNvSpPr>
          <p:nvPr>
            <p:ph type="body" idx="1"/>
          </p:nvPr>
        </p:nvSpPr>
        <p:spPr/>
        <p:txBody>
          <a:bodyPr/>
          <a:lstStyle/>
          <a:p>
            <a:r>
              <a:rPr lang="en-US"/>
              <a:t>http://www.fas.org/sgp/crs/nuke/RS21592.pdf</a:t>
            </a:r>
          </a:p>
        </p:txBody>
      </p:sp>
    </p:spTree>
    <p:extLst>
      <p:ext uri="{BB962C8B-B14F-4D97-AF65-F5344CB8AC3E}">
        <p14:creationId xmlns:p14="http://schemas.microsoft.com/office/powerpoint/2010/main" val="4128259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62057-AA37-47B7-A96E-6BE31310373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7B545-984C-4BE6-BB16-455E094A35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9975E-ED7E-47BD-99E0-8871507B7FB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793038" cy="685800"/>
          </a:xfrm>
        </p:spPr>
        <p:txBody>
          <a:bodyPr/>
          <a:lstStyle/>
          <a:p>
            <a:r>
              <a:rPr lang="en-US"/>
              <a:t>Click to edit Master title style</a:t>
            </a:r>
          </a:p>
        </p:txBody>
      </p:sp>
      <p:sp>
        <p:nvSpPr>
          <p:cNvPr id="3" name="Text Placeholder 2"/>
          <p:cNvSpPr>
            <a:spLocks noGrp="1"/>
          </p:cNvSpPr>
          <p:nvPr>
            <p:ph type="body" sz="half" idx="1"/>
          </p:nvPr>
        </p:nvSpPr>
        <p:spPr>
          <a:xfrm>
            <a:off x="1066800" y="1447800"/>
            <a:ext cx="38481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5067300" y="1447800"/>
            <a:ext cx="3848100" cy="5029200"/>
          </a:xfrm>
        </p:spPr>
        <p:txBody>
          <a:bodyPr/>
          <a:lstStyle/>
          <a:p>
            <a:endParaRPr lang="en-US"/>
          </a:p>
        </p:txBody>
      </p:sp>
      <p:sp>
        <p:nvSpPr>
          <p:cNvPr id="5" name="Date Placeholder 4"/>
          <p:cNvSpPr>
            <a:spLocks noGrp="1"/>
          </p:cNvSpPr>
          <p:nvPr>
            <p:ph type="dt" sz="half" idx="10"/>
          </p:nvPr>
        </p:nvSpPr>
        <p:spPr>
          <a:xfrm>
            <a:off x="1162050" y="624363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657600" y="6243638"/>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42150" y="6243638"/>
            <a:ext cx="1905000" cy="457200"/>
          </a:xfrm>
        </p:spPr>
        <p:txBody>
          <a:bodyPr/>
          <a:lstStyle>
            <a:lvl1pPr>
              <a:defRPr/>
            </a:lvl1pPr>
          </a:lstStyle>
          <a:p>
            <a:fld id="{6D2AE656-7EDE-4885-8BA1-668C4E132F1F}"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793038" cy="685800"/>
          </a:xfrm>
        </p:spPr>
        <p:txBody>
          <a:bodyPr/>
          <a:lstStyle/>
          <a:p>
            <a:r>
              <a:rPr lang="en-US"/>
              <a:t>Click to edit Master title style</a:t>
            </a:r>
          </a:p>
        </p:txBody>
      </p:sp>
      <p:sp>
        <p:nvSpPr>
          <p:cNvPr id="3" name="Text Placeholder 2"/>
          <p:cNvSpPr>
            <a:spLocks noGrp="1"/>
          </p:cNvSpPr>
          <p:nvPr>
            <p:ph type="body" sz="half" idx="1"/>
          </p:nvPr>
        </p:nvSpPr>
        <p:spPr>
          <a:xfrm>
            <a:off x="1066800" y="1447800"/>
            <a:ext cx="38481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67300" y="1447800"/>
            <a:ext cx="38481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62050" y="624363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657600" y="6243638"/>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42150" y="6243638"/>
            <a:ext cx="1905000" cy="457200"/>
          </a:xfrm>
        </p:spPr>
        <p:txBody>
          <a:bodyPr/>
          <a:lstStyle>
            <a:lvl1pPr>
              <a:defRPr/>
            </a:lvl1pPr>
          </a:lstStyle>
          <a:p>
            <a:fld id="{8F638FBB-F738-4F72-9BD5-CAAC2C6A55D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7C4F3-764A-4AE4-841C-8F19A0D6469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D10D5-3353-429E-A770-D06A8447BF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87DA5-FB58-4B3F-A614-D9FB1B15FC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E50684-6551-408A-BD9C-F8A92FABCE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5B9042-CB0C-40AA-8214-952C492EB58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BD2A10-D5FA-48D5-A04D-880589A190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83785-C11D-4211-98E2-8A4119BA040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F1965C-793B-48F9-A7FA-4E04E01CEA2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57C60-A61B-4238-AAC6-7693C47C822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youtube.com/watch?v=riDypP1KfO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Q0PIrRCJP8w"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ideo" Target="file:///C:\Documents%20and%20Settings\TNewman\My%20Documents\My%20Videos\Victims1.wmv"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Grp="1" noChangeArrowheads="1"/>
          </p:cNvSpPr>
          <p:nvPr>
            <p:ph type="ctrTitle"/>
          </p:nvPr>
        </p:nvSpPr>
        <p:spPr>
          <a:xfrm>
            <a:off x="0" y="228600"/>
            <a:ext cx="8915400" cy="1143000"/>
          </a:xfrm>
        </p:spPr>
        <p:txBody>
          <a:bodyPr/>
          <a:lstStyle/>
          <a:p>
            <a:pPr algn="ctr"/>
            <a:r>
              <a:rPr lang="en-US" sz="3600" dirty="0">
                <a:solidFill>
                  <a:schemeClr val="tx1"/>
                </a:solidFill>
              </a:rPr>
              <a:t>Nuclear Weapons and Nuclear Proliferation</a:t>
            </a:r>
          </a:p>
        </p:txBody>
      </p:sp>
      <p:pic>
        <p:nvPicPr>
          <p:cNvPr id="702467" name="Picture 3"/>
          <p:cNvPicPr>
            <a:picLocks noChangeAspect="1" noChangeArrowheads="1"/>
          </p:cNvPicPr>
          <p:nvPr/>
        </p:nvPicPr>
        <p:blipFill>
          <a:blip r:embed="rId3" cstate="print"/>
          <a:srcRect/>
          <a:stretch>
            <a:fillRect/>
          </a:stretch>
        </p:blipFill>
        <p:spPr bwMode="auto">
          <a:xfrm>
            <a:off x="685800" y="1491641"/>
            <a:ext cx="8077200" cy="5366359"/>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240C0-A33C-434E-BE9A-BBA40B5F456F}"/>
              </a:ext>
            </a:extLst>
          </p:cNvPr>
          <p:cNvSpPr>
            <a:spLocks noGrp="1"/>
          </p:cNvSpPr>
          <p:nvPr>
            <p:ph type="title"/>
          </p:nvPr>
        </p:nvSpPr>
        <p:spPr/>
        <p:txBody>
          <a:bodyPr/>
          <a:lstStyle/>
          <a:p>
            <a:r>
              <a:rPr lang="en-US" dirty="0"/>
              <a:t>Campaign ad, 1964</a:t>
            </a:r>
          </a:p>
        </p:txBody>
      </p:sp>
      <p:sp>
        <p:nvSpPr>
          <p:cNvPr id="3" name="Content Placeholder 2">
            <a:extLst>
              <a:ext uri="{FF2B5EF4-FFF2-40B4-BE49-F238E27FC236}">
                <a16:creationId xmlns:a16="http://schemas.microsoft.com/office/drawing/2014/main" id="{A36F99C0-BFD0-449C-9A2F-F670BE3B2817}"/>
              </a:ext>
            </a:extLst>
          </p:cNvPr>
          <p:cNvSpPr>
            <a:spLocks noGrp="1"/>
          </p:cNvSpPr>
          <p:nvPr>
            <p:ph idx="1"/>
          </p:nvPr>
        </p:nvSpPr>
        <p:spPr/>
        <p:txBody>
          <a:bodyPr/>
          <a:lstStyle/>
          <a:p>
            <a:r>
              <a:rPr lang="en-US" dirty="0">
                <a:hlinkClick r:id="rId2"/>
              </a:rPr>
              <a:t>https://www.youtube.com/watch?v=riDypP1KfOU</a:t>
            </a:r>
            <a:r>
              <a:rPr lang="en-US" dirty="0"/>
              <a:t> </a:t>
            </a:r>
          </a:p>
        </p:txBody>
      </p:sp>
      <p:pic>
        <p:nvPicPr>
          <p:cNvPr id="5" name="Picture 4" descr="A picture containing text, chair, table, white&#10;&#10;Description automatically generated">
            <a:extLst>
              <a:ext uri="{FF2B5EF4-FFF2-40B4-BE49-F238E27FC236}">
                <a16:creationId xmlns:a16="http://schemas.microsoft.com/office/drawing/2014/main" id="{4903D3F9-DEF9-4A5C-A3A7-ED96E2A36A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2677414"/>
            <a:ext cx="4800600" cy="3602736"/>
          </a:xfrm>
          <a:prstGeom prst="rect">
            <a:avLst/>
          </a:prstGeom>
        </p:spPr>
      </p:pic>
    </p:spTree>
    <p:extLst>
      <p:ext uri="{BB962C8B-B14F-4D97-AF65-F5344CB8AC3E}">
        <p14:creationId xmlns:p14="http://schemas.microsoft.com/office/powerpoint/2010/main" val="2699056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43000" y="228600"/>
            <a:ext cx="7772400" cy="533400"/>
          </a:xfrm>
        </p:spPr>
        <p:txBody>
          <a:bodyPr>
            <a:normAutofit fontScale="90000"/>
          </a:bodyPr>
          <a:lstStyle/>
          <a:p>
            <a:r>
              <a:rPr lang="en-US"/>
              <a:t>Existing weapons</a:t>
            </a:r>
          </a:p>
        </p:txBody>
      </p:sp>
      <p:pic>
        <p:nvPicPr>
          <p:cNvPr id="32771" name="Picture 3"/>
          <p:cNvPicPr>
            <a:picLocks noChangeAspect="1" noChangeArrowheads="1"/>
          </p:cNvPicPr>
          <p:nvPr/>
        </p:nvPicPr>
        <p:blipFill>
          <a:blip r:embed="rId3" cstate="print"/>
          <a:srcRect/>
          <a:stretch>
            <a:fillRect/>
          </a:stretch>
        </p:blipFill>
        <p:spPr bwMode="auto">
          <a:xfrm>
            <a:off x="1066800" y="838200"/>
            <a:ext cx="7543800" cy="6035675"/>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4" name="Rectangle 4"/>
          <p:cNvSpPr>
            <a:spLocks noGrp="1" noChangeArrowheads="1"/>
          </p:cNvSpPr>
          <p:nvPr>
            <p:ph type="title"/>
          </p:nvPr>
        </p:nvSpPr>
        <p:spPr/>
        <p:txBody>
          <a:bodyPr>
            <a:normAutofit/>
          </a:bodyPr>
          <a:lstStyle/>
          <a:p>
            <a:r>
              <a:rPr lang="en-US" sz="3600" dirty="0"/>
              <a:t>Countries with Nuclear Weapons</a:t>
            </a:r>
          </a:p>
        </p:txBody>
      </p:sp>
      <p:sp>
        <p:nvSpPr>
          <p:cNvPr id="675845" name="Rectangle 5"/>
          <p:cNvSpPr>
            <a:spLocks noGrp="1" noChangeArrowheads="1"/>
          </p:cNvSpPr>
          <p:nvPr>
            <p:ph sz="half" idx="1"/>
          </p:nvPr>
        </p:nvSpPr>
        <p:spPr>
          <a:xfrm>
            <a:off x="152400" y="1447800"/>
            <a:ext cx="3048000" cy="5029200"/>
          </a:xfrm>
        </p:spPr>
        <p:txBody>
          <a:bodyPr>
            <a:normAutofit/>
          </a:bodyPr>
          <a:lstStyle/>
          <a:p>
            <a:r>
              <a:rPr lang="en-US" dirty="0"/>
              <a:t>Countries with nukes</a:t>
            </a:r>
          </a:p>
          <a:p>
            <a:pPr lvl="1"/>
            <a:r>
              <a:rPr lang="en-US" dirty="0"/>
              <a:t>USA</a:t>
            </a:r>
          </a:p>
          <a:p>
            <a:pPr lvl="1"/>
            <a:r>
              <a:rPr lang="en-US" dirty="0"/>
              <a:t>Russia</a:t>
            </a:r>
          </a:p>
          <a:p>
            <a:pPr lvl="1"/>
            <a:r>
              <a:rPr lang="en-US" dirty="0"/>
              <a:t>United Kingdom</a:t>
            </a:r>
          </a:p>
          <a:p>
            <a:pPr lvl="1"/>
            <a:r>
              <a:rPr lang="en-US" dirty="0"/>
              <a:t>France</a:t>
            </a:r>
          </a:p>
          <a:p>
            <a:pPr lvl="1"/>
            <a:r>
              <a:rPr lang="en-US" dirty="0"/>
              <a:t>China</a:t>
            </a:r>
          </a:p>
          <a:p>
            <a:pPr lvl="1"/>
            <a:r>
              <a:rPr lang="en-US" dirty="0"/>
              <a:t>Israel </a:t>
            </a:r>
          </a:p>
          <a:p>
            <a:pPr lvl="1"/>
            <a:r>
              <a:rPr lang="en-US" dirty="0"/>
              <a:t>India</a:t>
            </a:r>
          </a:p>
          <a:p>
            <a:pPr lvl="1"/>
            <a:r>
              <a:rPr lang="en-US" dirty="0"/>
              <a:t>Pakistan</a:t>
            </a:r>
          </a:p>
        </p:txBody>
      </p:sp>
      <p:sp>
        <p:nvSpPr>
          <p:cNvPr id="675846" name="Rectangle 6"/>
          <p:cNvSpPr>
            <a:spLocks noGrp="1" noChangeArrowheads="1"/>
          </p:cNvSpPr>
          <p:nvPr>
            <p:ph sz="half" idx="2"/>
          </p:nvPr>
        </p:nvSpPr>
        <p:spPr>
          <a:xfrm>
            <a:off x="2971800" y="1600200"/>
            <a:ext cx="3048000" cy="4953000"/>
          </a:xfrm>
        </p:spPr>
        <p:txBody>
          <a:bodyPr>
            <a:normAutofit/>
          </a:bodyPr>
          <a:lstStyle/>
          <a:p>
            <a:r>
              <a:rPr lang="en-US" dirty="0"/>
              <a:t>Programs ended by 1970</a:t>
            </a:r>
          </a:p>
          <a:p>
            <a:pPr lvl="1"/>
            <a:r>
              <a:rPr lang="en-US" dirty="0"/>
              <a:t>Sweden</a:t>
            </a:r>
          </a:p>
          <a:p>
            <a:pPr lvl="1"/>
            <a:r>
              <a:rPr lang="en-US" dirty="0"/>
              <a:t>Canada</a:t>
            </a:r>
          </a:p>
          <a:p>
            <a:pPr lvl="1"/>
            <a:r>
              <a:rPr lang="en-US" dirty="0"/>
              <a:t>Australia</a:t>
            </a:r>
          </a:p>
          <a:p>
            <a:pPr lvl="1"/>
            <a:r>
              <a:rPr lang="en-US" dirty="0"/>
              <a:t>Egypt</a:t>
            </a:r>
          </a:p>
        </p:txBody>
      </p:sp>
      <p:sp>
        <p:nvSpPr>
          <p:cNvPr id="675847" name="Rectangle 7"/>
          <p:cNvSpPr>
            <a:spLocks noChangeArrowheads="1"/>
          </p:cNvSpPr>
          <p:nvPr/>
        </p:nvSpPr>
        <p:spPr bwMode="auto">
          <a:xfrm>
            <a:off x="5791200" y="1371600"/>
            <a:ext cx="3352800" cy="4953000"/>
          </a:xfrm>
          <a:prstGeom prst="rect">
            <a:avLst/>
          </a:prstGeom>
          <a:noFill/>
          <a:ln w="9525">
            <a:noFill/>
            <a:miter lim="800000"/>
            <a:headEnd/>
            <a:tailEnd/>
          </a:ln>
          <a:effectLst/>
        </p:spPr>
        <p:txBody>
          <a:bodyPr/>
          <a:lstStyle/>
          <a:p>
            <a:pPr marL="342900" indent="-342900" algn="l">
              <a:spcBef>
                <a:spcPct val="20000"/>
              </a:spcBef>
              <a:buClr>
                <a:schemeClr val="folHlink"/>
              </a:buClr>
              <a:buSzPct val="60000"/>
              <a:buFont typeface="Wingdings" pitchFamily="2" charset="2"/>
              <a:buChar char="n"/>
            </a:pPr>
            <a:r>
              <a:rPr lang="en-US" sz="2800" b="0">
                <a:solidFill>
                  <a:schemeClr val="tx1"/>
                </a:solidFill>
                <a:effectLst/>
                <a:latin typeface="Tahoma" pitchFamily="34" charset="0"/>
              </a:rPr>
              <a:t>Programs ended after 1970</a:t>
            </a:r>
          </a:p>
          <a:p>
            <a:pPr marL="742950" lvl="1" indent="-285750" algn="l">
              <a:spcBef>
                <a:spcPct val="20000"/>
              </a:spcBef>
              <a:buClr>
                <a:schemeClr val="hlink"/>
              </a:buClr>
              <a:buSzPct val="55000"/>
              <a:buFont typeface="Wingdings" pitchFamily="2" charset="2"/>
              <a:buChar char="n"/>
            </a:pPr>
            <a:r>
              <a:rPr lang="en-US" sz="2400" b="0">
                <a:solidFill>
                  <a:schemeClr val="tx1"/>
                </a:solidFill>
                <a:effectLst/>
                <a:latin typeface="Tahoma" pitchFamily="34" charset="0"/>
              </a:rPr>
              <a:t>Argentina</a:t>
            </a:r>
          </a:p>
          <a:p>
            <a:pPr marL="742950" lvl="1" indent="-285750" algn="l">
              <a:spcBef>
                <a:spcPct val="20000"/>
              </a:spcBef>
              <a:buClr>
                <a:schemeClr val="hlink"/>
              </a:buClr>
              <a:buSzPct val="55000"/>
              <a:buFont typeface="Wingdings" pitchFamily="2" charset="2"/>
              <a:buChar char="n"/>
            </a:pPr>
            <a:r>
              <a:rPr lang="en-US" sz="2400" b="0">
                <a:solidFill>
                  <a:schemeClr val="tx1"/>
                </a:solidFill>
                <a:effectLst/>
                <a:latin typeface="Tahoma" pitchFamily="34" charset="0"/>
              </a:rPr>
              <a:t>Brazil</a:t>
            </a:r>
          </a:p>
          <a:p>
            <a:pPr marL="742950" lvl="1" indent="-285750" algn="l">
              <a:spcBef>
                <a:spcPct val="20000"/>
              </a:spcBef>
              <a:buClr>
                <a:schemeClr val="hlink"/>
              </a:buClr>
              <a:buSzPct val="55000"/>
              <a:buFont typeface="Wingdings" pitchFamily="2" charset="2"/>
              <a:buChar char="n"/>
            </a:pPr>
            <a:r>
              <a:rPr lang="en-US" sz="2400" b="0">
                <a:solidFill>
                  <a:schemeClr val="tx1"/>
                </a:solidFill>
                <a:effectLst/>
                <a:latin typeface="Tahoma" pitchFamily="34" charset="0"/>
              </a:rPr>
              <a:t>Romania</a:t>
            </a:r>
          </a:p>
          <a:p>
            <a:pPr marL="742950" lvl="1" indent="-285750" algn="l">
              <a:spcBef>
                <a:spcPct val="20000"/>
              </a:spcBef>
              <a:buClr>
                <a:schemeClr val="hlink"/>
              </a:buClr>
              <a:buSzPct val="55000"/>
              <a:buFont typeface="Wingdings" pitchFamily="2" charset="2"/>
              <a:buChar char="n"/>
            </a:pPr>
            <a:r>
              <a:rPr lang="en-US" sz="2400" b="0">
                <a:solidFill>
                  <a:schemeClr val="tx1"/>
                </a:solidFill>
                <a:effectLst/>
                <a:latin typeface="Tahoma" pitchFamily="34" charset="0"/>
              </a:rPr>
              <a:t>South Africa</a:t>
            </a:r>
          </a:p>
          <a:p>
            <a:pPr marL="742950" lvl="1" indent="-285750" algn="l">
              <a:spcBef>
                <a:spcPct val="20000"/>
              </a:spcBef>
              <a:buClr>
                <a:schemeClr val="hlink"/>
              </a:buClr>
              <a:buSzPct val="55000"/>
              <a:buFont typeface="Wingdings" pitchFamily="2" charset="2"/>
              <a:buChar char="n"/>
            </a:pPr>
            <a:r>
              <a:rPr lang="en-US" sz="2400" b="0">
                <a:solidFill>
                  <a:schemeClr val="tx1"/>
                </a:solidFill>
                <a:effectLst/>
                <a:latin typeface="Tahoma" pitchFamily="34" charset="0"/>
              </a:rPr>
              <a:t>Spain</a:t>
            </a:r>
          </a:p>
          <a:p>
            <a:pPr marL="742950" lvl="1" indent="-285750" algn="l">
              <a:spcBef>
                <a:spcPct val="20000"/>
              </a:spcBef>
              <a:buClr>
                <a:schemeClr val="hlink"/>
              </a:buClr>
              <a:buSzPct val="55000"/>
              <a:buFont typeface="Wingdings" pitchFamily="2" charset="2"/>
              <a:buChar char="n"/>
            </a:pPr>
            <a:r>
              <a:rPr lang="en-US" sz="2400" b="0">
                <a:solidFill>
                  <a:schemeClr val="tx1"/>
                </a:solidFill>
                <a:effectLst/>
                <a:latin typeface="Tahoma" pitchFamily="34" charset="0"/>
              </a:rPr>
              <a:t>South Korea</a:t>
            </a:r>
          </a:p>
          <a:p>
            <a:pPr marL="742950" lvl="1" indent="-285750" algn="l">
              <a:spcBef>
                <a:spcPct val="20000"/>
              </a:spcBef>
              <a:buClr>
                <a:schemeClr val="hlink"/>
              </a:buClr>
              <a:buSzPct val="55000"/>
              <a:buFont typeface="Wingdings" pitchFamily="2" charset="2"/>
              <a:buChar char="n"/>
            </a:pPr>
            <a:r>
              <a:rPr lang="en-US" sz="2400" b="0">
                <a:solidFill>
                  <a:schemeClr val="tx1"/>
                </a:solidFill>
                <a:effectLst/>
                <a:latin typeface="Tahoma" pitchFamily="34" charset="0"/>
              </a:rPr>
              <a:t>Switzerland</a:t>
            </a:r>
          </a:p>
          <a:p>
            <a:pPr marL="742950" lvl="1" indent="-285750" algn="l">
              <a:spcBef>
                <a:spcPct val="20000"/>
              </a:spcBef>
              <a:buClr>
                <a:schemeClr val="hlink"/>
              </a:buClr>
              <a:buSzPct val="55000"/>
              <a:buFont typeface="Wingdings" pitchFamily="2" charset="2"/>
              <a:buChar char="n"/>
            </a:pPr>
            <a:r>
              <a:rPr lang="en-US" sz="2400" b="0">
                <a:solidFill>
                  <a:schemeClr val="tx1"/>
                </a:solidFill>
                <a:effectLst/>
                <a:latin typeface="Tahoma" pitchFamily="34" charset="0"/>
              </a:rPr>
              <a:t>Taiwan</a:t>
            </a:r>
          </a:p>
          <a:p>
            <a:pPr marL="742950" lvl="1" indent="-285750" algn="l">
              <a:spcBef>
                <a:spcPct val="20000"/>
              </a:spcBef>
              <a:buClr>
                <a:schemeClr val="hlink"/>
              </a:buClr>
              <a:buSzPct val="55000"/>
              <a:buFont typeface="Wingdings" pitchFamily="2" charset="2"/>
              <a:buChar char="n"/>
            </a:pPr>
            <a:r>
              <a:rPr lang="en-US" sz="2400" b="0">
                <a:solidFill>
                  <a:schemeClr val="tx1"/>
                </a:solidFill>
                <a:effectLst/>
                <a:latin typeface="Tahoma" pitchFamily="34" charset="0"/>
              </a:rPr>
              <a:t>Yugoslavia</a:t>
            </a:r>
          </a:p>
          <a:p>
            <a:pPr marL="742950" lvl="1" indent="-285750" algn="l">
              <a:spcBef>
                <a:spcPct val="20000"/>
              </a:spcBef>
              <a:buClr>
                <a:schemeClr val="hlink"/>
              </a:buClr>
              <a:buSzPct val="55000"/>
              <a:buFont typeface="Wingdings" pitchFamily="2" charset="2"/>
              <a:buChar char="n"/>
            </a:pPr>
            <a:r>
              <a:rPr lang="en-US" sz="2400" b="0">
                <a:solidFill>
                  <a:schemeClr val="tx1"/>
                </a:solidFill>
                <a:effectLst/>
                <a:latin typeface="Tahoma" pitchFamily="34" charset="0"/>
              </a:rPr>
              <a:t>Libya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p:cNvSpPr>
            <a:spLocks noGrp="1" noChangeArrowheads="1"/>
          </p:cNvSpPr>
          <p:nvPr>
            <p:ph type="title"/>
          </p:nvPr>
        </p:nvSpPr>
        <p:spPr/>
        <p:txBody>
          <a:bodyPr/>
          <a:lstStyle/>
          <a:p>
            <a:r>
              <a:rPr lang="en-US" sz="4000"/>
              <a:t>Iran’s Nuclear Program</a:t>
            </a:r>
          </a:p>
        </p:txBody>
      </p:sp>
      <p:sp>
        <p:nvSpPr>
          <p:cNvPr id="681987" name="Rectangle 3"/>
          <p:cNvSpPr>
            <a:spLocks noGrp="1" noChangeArrowheads="1"/>
          </p:cNvSpPr>
          <p:nvPr>
            <p:ph idx="1"/>
          </p:nvPr>
        </p:nvSpPr>
        <p:spPr>
          <a:xfrm>
            <a:off x="0" y="1676400"/>
            <a:ext cx="3352800" cy="5029200"/>
          </a:xfrm>
        </p:spPr>
        <p:txBody>
          <a:bodyPr/>
          <a:lstStyle/>
          <a:p>
            <a:pPr>
              <a:lnSpc>
                <a:spcPct val="90000"/>
              </a:lnSpc>
            </a:pPr>
            <a:r>
              <a:rPr lang="en-US" sz="2800" dirty="0"/>
              <a:t>We only want nuclear power!</a:t>
            </a:r>
          </a:p>
          <a:p>
            <a:pPr>
              <a:lnSpc>
                <a:spcPct val="90000"/>
              </a:lnSpc>
            </a:pPr>
            <a:r>
              <a:rPr lang="en-US" sz="2800" dirty="0"/>
              <a:t>BUT: developed nuclear program in secret</a:t>
            </a:r>
          </a:p>
          <a:p>
            <a:pPr>
              <a:lnSpc>
                <a:spcPct val="90000"/>
              </a:lnSpc>
            </a:pPr>
            <a:r>
              <a:rPr lang="en-US" sz="2800" dirty="0"/>
              <a:t>Relationship with Israel and terrorist organizations</a:t>
            </a:r>
          </a:p>
        </p:txBody>
      </p:sp>
      <p:sp>
        <p:nvSpPr>
          <p:cNvPr id="681988" name="Text Box 4"/>
          <p:cNvSpPr txBox="1">
            <a:spLocks noChangeArrowheads="1"/>
          </p:cNvSpPr>
          <p:nvPr/>
        </p:nvSpPr>
        <p:spPr bwMode="auto">
          <a:xfrm>
            <a:off x="0" y="6491288"/>
            <a:ext cx="9144000" cy="366712"/>
          </a:xfrm>
          <a:prstGeom prst="rect">
            <a:avLst/>
          </a:prstGeom>
          <a:noFill/>
          <a:ln w="76200" algn="ctr">
            <a:noFill/>
            <a:miter lim="800000"/>
            <a:headEnd/>
            <a:tailEnd/>
          </a:ln>
          <a:effectLst/>
        </p:spPr>
        <p:txBody>
          <a:bodyPr>
            <a:spAutoFit/>
          </a:bodyPr>
          <a:lstStyle/>
          <a:p>
            <a:pPr algn="l">
              <a:buFontTx/>
              <a:buNone/>
            </a:pPr>
            <a:r>
              <a:rPr lang="en-US" sz="1800" b="0" dirty="0">
                <a:effectLst>
                  <a:outerShdw blurRad="38100" dist="38100" dir="2700000" algn="tl">
                    <a:srgbClr val="C0C0C0"/>
                  </a:outerShdw>
                </a:effectLst>
              </a:rPr>
              <a:t>Iran’s Nuclear Program: Congressional Research Service Report for Congress, 9/6/2006</a:t>
            </a:r>
          </a:p>
        </p:txBody>
      </p:sp>
      <p:pic>
        <p:nvPicPr>
          <p:cNvPr id="681990" name="Picture 6" descr="http://yearof1989.files.wordpress.com/2012/02/iran-prez-missilenose.gif"/>
          <p:cNvPicPr>
            <a:picLocks noChangeAspect="1" noChangeArrowheads="1"/>
          </p:cNvPicPr>
          <p:nvPr/>
        </p:nvPicPr>
        <p:blipFill>
          <a:blip r:embed="rId3" cstate="print"/>
          <a:srcRect/>
          <a:stretch>
            <a:fillRect/>
          </a:stretch>
        </p:blipFill>
        <p:spPr bwMode="auto">
          <a:xfrm>
            <a:off x="3352800" y="1905000"/>
            <a:ext cx="5791200" cy="429885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ChangeArrowheads="1"/>
          </p:cNvSpPr>
          <p:nvPr>
            <p:ph type="title"/>
          </p:nvPr>
        </p:nvSpPr>
        <p:spPr/>
        <p:txBody>
          <a:bodyPr/>
          <a:lstStyle/>
          <a:p>
            <a:r>
              <a:rPr lang="en-US" sz="4000" dirty="0"/>
              <a:t>Are we being fair? </a:t>
            </a:r>
          </a:p>
        </p:txBody>
      </p:sp>
      <p:sp>
        <p:nvSpPr>
          <p:cNvPr id="551939" name="Rectangle 3"/>
          <p:cNvSpPr>
            <a:spLocks noGrp="1" noChangeArrowheads="1"/>
          </p:cNvSpPr>
          <p:nvPr>
            <p:ph idx="1"/>
          </p:nvPr>
        </p:nvSpPr>
        <p:spPr>
          <a:xfrm>
            <a:off x="152400" y="1752600"/>
            <a:ext cx="3962400" cy="4525963"/>
          </a:xfrm>
        </p:spPr>
        <p:txBody>
          <a:bodyPr>
            <a:normAutofit/>
          </a:bodyPr>
          <a:lstStyle/>
          <a:p>
            <a:r>
              <a:rPr lang="en-US" dirty="0"/>
              <a:t>Strict enforcement for Iran </a:t>
            </a:r>
          </a:p>
          <a:p>
            <a:r>
              <a:rPr lang="en-US" dirty="0"/>
              <a:t>Nuclear weapons OK for friends, even in violation of NPT</a:t>
            </a:r>
          </a:p>
          <a:p>
            <a:pPr lvl="1"/>
            <a:r>
              <a:rPr lang="en-US" dirty="0"/>
              <a:t>India and Israel have not signed the NPT</a:t>
            </a:r>
          </a:p>
        </p:txBody>
      </p:sp>
      <p:pic>
        <p:nvPicPr>
          <p:cNvPr id="551941" name="Picture 5" descr="http://4.bp.blogspot.com/_PWYlZD_XG0g/TBRLZT_0RvI/AAAAAAAAAFg/q-zFRAo-AG4/s1600/israel_iran_attack1256162459.jpg"/>
          <p:cNvPicPr>
            <a:picLocks noChangeAspect="1" noChangeArrowheads="1"/>
          </p:cNvPicPr>
          <p:nvPr/>
        </p:nvPicPr>
        <p:blipFill>
          <a:blip r:embed="rId3" cstate="print"/>
          <a:srcRect/>
          <a:stretch>
            <a:fillRect/>
          </a:stretch>
        </p:blipFill>
        <p:spPr bwMode="auto">
          <a:xfrm>
            <a:off x="4419600" y="2362200"/>
            <a:ext cx="4724400" cy="35433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7314" name="Picture 2" descr="full_hated"/>
          <p:cNvPicPr>
            <a:picLocks noChangeAspect="1" noChangeArrowheads="1"/>
          </p:cNvPicPr>
          <p:nvPr/>
        </p:nvPicPr>
        <p:blipFill>
          <a:blip r:embed="rId3" cstate="print"/>
          <a:srcRect/>
          <a:stretch>
            <a:fillRect/>
          </a:stretch>
        </p:blipFill>
        <p:spPr bwMode="auto">
          <a:xfrm>
            <a:off x="0" y="0"/>
            <a:ext cx="9677400" cy="6854825"/>
          </a:xfrm>
          <a:prstGeom prst="rect">
            <a:avLst/>
          </a:prstGeom>
          <a:noFill/>
        </p:spPr>
      </p:pic>
      <p:sp>
        <p:nvSpPr>
          <p:cNvPr id="397315" name="Rectangle 3"/>
          <p:cNvSpPr>
            <a:spLocks noGrp="1" noChangeArrowheads="1"/>
          </p:cNvSpPr>
          <p:nvPr>
            <p:ph type="title" idx="4294967295"/>
          </p:nvPr>
        </p:nvSpPr>
        <p:spPr>
          <a:xfrm>
            <a:off x="0" y="228600"/>
            <a:ext cx="7793038" cy="685800"/>
          </a:xfrm>
        </p:spPr>
        <p:txBody>
          <a:bodyPr/>
          <a:lstStyle/>
          <a:p>
            <a:r>
              <a:rPr lang="en-US" sz="800">
                <a:solidFill>
                  <a:schemeClr val="bg1"/>
                </a:solidFill>
              </a:rPr>
              <a:t>Americans, think</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7314"/>
                                        </p:tgtEl>
                                        <p:attrNameLst>
                                          <p:attrName>style.visibility</p:attrName>
                                        </p:attrNameLst>
                                      </p:cBhvr>
                                      <p:to>
                                        <p:strVal val="visible"/>
                                      </p:to>
                                    </p:set>
                                    <p:animEffect transition="in" filter="fade">
                                      <p:cBhvr>
                                        <p:cTn id="7" dur="5000"/>
                                        <p:tgtEl>
                                          <p:spTgt spid="397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5298" name="Picture 2" descr="http://3.bp.blogspot.com/-TpTNSjYrb_w/UGSyIIMDL_I/AAAAAAAADXA/Gh7jU0bQ5qs/s1600/9qtj.png.jpeg"/>
          <p:cNvPicPr>
            <a:picLocks noChangeAspect="1" noChangeArrowheads="1"/>
          </p:cNvPicPr>
          <p:nvPr/>
        </p:nvPicPr>
        <p:blipFill>
          <a:blip r:embed="rId2" cstate="print"/>
          <a:srcRect/>
          <a:stretch>
            <a:fillRect/>
          </a:stretch>
        </p:blipFill>
        <p:spPr bwMode="auto">
          <a:xfrm>
            <a:off x="0" y="1143000"/>
            <a:ext cx="9144000" cy="51816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Text Box 2"/>
          <p:cNvSpPr txBox="1">
            <a:spLocks noChangeArrowheads="1"/>
          </p:cNvSpPr>
          <p:nvPr/>
        </p:nvSpPr>
        <p:spPr bwMode="auto">
          <a:xfrm>
            <a:off x="457200" y="1828800"/>
            <a:ext cx="4800600" cy="3990975"/>
          </a:xfrm>
          <a:prstGeom prst="rect">
            <a:avLst/>
          </a:prstGeom>
          <a:noFill/>
          <a:ln w="9525">
            <a:noFill/>
            <a:miter lim="800000"/>
            <a:headEnd/>
            <a:tailEnd/>
          </a:ln>
          <a:effectLst/>
        </p:spPr>
        <p:txBody>
          <a:bodyPr>
            <a:spAutoFit/>
          </a:bodyPr>
          <a:lstStyle/>
          <a:p>
            <a:pPr algn="l">
              <a:buFontTx/>
              <a:buNone/>
            </a:pPr>
            <a:r>
              <a:rPr lang="en-US" sz="3200" b="0" dirty="0">
                <a:solidFill>
                  <a:schemeClr val="tx1"/>
                </a:solidFill>
                <a:effectLst/>
              </a:rPr>
              <a:t>“We have more nuclear weapons now than we know what to do with…I’m concerned about our image in the world when we’re telling others not to build these things, and then we push these new weapons.”</a:t>
            </a:r>
          </a:p>
        </p:txBody>
      </p:sp>
      <p:sp>
        <p:nvSpPr>
          <p:cNvPr id="696323" name="Text Box 3"/>
          <p:cNvSpPr txBox="1">
            <a:spLocks noChangeArrowheads="1"/>
          </p:cNvSpPr>
          <p:nvPr/>
        </p:nvSpPr>
        <p:spPr bwMode="auto">
          <a:xfrm>
            <a:off x="5257800" y="5562600"/>
            <a:ext cx="3886200" cy="1066800"/>
          </a:xfrm>
          <a:prstGeom prst="rect">
            <a:avLst/>
          </a:prstGeom>
          <a:noFill/>
          <a:ln w="9525">
            <a:noFill/>
            <a:miter lim="800000"/>
            <a:headEnd/>
            <a:tailEnd/>
          </a:ln>
          <a:effectLst/>
        </p:spPr>
        <p:txBody>
          <a:bodyPr>
            <a:spAutoFit/>
          </a:bodyPr>
          <a:lstStyle/>
          <a:p>
            <a:pPr>
              <a:buFontTx/>
              <a:buNone/>
            </a:pPr>
            <a:r>
              <a:rPr lang="en-US" sz="3200" b="0">
                <a:solidFill>
                  <a:schemeClr val="tx1"/>
                </a:solidFill>
                <a:effectLst/>
              </a:rPr>
              <a:t>Representative David Hobson (R-Ohio)</a:t>
            </a:r>
          </a:p>
        </p:txBody>
      </p:sp>
      <p:sp>
        <p:nvSpPr>
          <p:cNvPr id="696324" name="Rectangle 4"/>
          <p:cNvSpPr>
            <a:spLocks noChangeArrowheads="1"/>
          </p:cNvSpPr>
          <p:nvPr/>
        </p:nvSpPr>
        <p:spPr bwMode="auto">
          <a:xfrm>
            <a:off x="3217863" y="1743075"/>
            <a:ext cx="9144000" cy="0"/>
          </a:xfrm>
          <a:prstGeom prst="rect">
            <a:avLst/>
          </a:prstGeom>
          <a:noFill/>
          <a:ln w="9525">
            <a:noFill/>
            <a:miter lim="800000"/>
            <a:headEnd/>
            <a:tailEnd/>
          </a:ln>
          <a:effectLst/>
        </p:spPr>
        <p:txBody>
          <a:bodyPr>
            <a:spAutoFit/>
          </a:bodyPr>
          <a:lstStyle/>
          <a:p>
            <a:endParaRPr lang="en-US"/>
          </a:p>
        </p:txBody>
      </p:sp>
      <p:pic>
        <p:nvPicPr>
          <p:cNvPr id="696325" name="Picture 5" descr="Congressman&#10;Hobson"/>
          <p:cNvPicPr>
            <a:picLocks noChangeAspect="1" noChangeArrowheads="1"/>
          </p:cNvPicPr>
          <p:nvPr/>
        </p:nvPicPr>
        <p:blipFill>
          <a:blip r:embed="rId3" cstate="print"/>
          <a:srcRect/>
          <a:stretch>
            <a:fillRect/>
          </a:stretch>
        </p:blipFill>
        <p:spPr bwMode="auto">
          <a:xfrm>
            <a:off x="5486400" y="1143000"/>
            <a:ext cx="3427413" cy="4267200"/>
          </a:xfrm>
          <a:prstGeom prst="rect">
            <a:avLst/>
          </a:prstGeom>
          <a:noFill/>
          <a:ln w="9525">
            <a:solidFill>
              <a:schemeClr val="tx1"/>
            </a:solidFill>
            <a:miter lim="800000"/>
            <a:headEnd/>
            <a:tailEnd/>
          </a:ln>
        </p:spPr>
      </p:pic>
      <p:sp>
        <p:nvSpPr>
          <p:cNvPr id="696326" name="Rectangle 6"/>
          <p:cNvSpPr>
            <a:spLocks noChangeArrowheads="1"/>
          </p:cNvSpPr>
          <p:nvPr/>
        </p:nvSpPr>
        <p:spPr bwMode="auto">
          <a:xfrm>
            <a:off x="-76200" y="2006600"/>
            <a:ext cx="184150" cy="641350"/>
          </a:xfrm>
          <a:prstGeom prst="rect">
            <a:avLst/>
          </a:prstGeom>
          <a:noFill/>
          <a:ln w="9525">
            <a:noFill/>
            <a:miter lim="800000"/>
            <a:headEnd/>
            <a:tailEnd/>
          </a:ln>
          <a:effectLst/>
        </p:spPr>
        <p:txBody>
          <a:bodyPr wrap="none">
            <a:spAutoFit/>
          </a:bodyPr>
          <a:lstStyle/>
          <a:p>
            <a:pPr algn="l">
              <a:buFontTx/>
              <a:buNone/>
            </a:pPr>
            <a:endParaRPr lang="en-US" b="0">
              <a:solidFill>
                <a:schemeClr val="tx1"/>
              </a:solidFill>
              <a:effectLst/>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5346" name="Picture 2" descr="126191 600 N Korean rocket cartoons"/>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7394" name="Picture 2" descr="126247 600 North Korea cartoons"/>
          <p:cNvPicPr>
            <a:picLocks noChangeAspect="1" noChangeArrowheads="1"/>
          </p:cNvPicPr>
          <p:nvPr/>
        </p:nvPicPr>
        <p:blipFill>
          <a:blip r:embed="rId2" cstate="print"/>
          <a:srcRect/>
          <a:stretch>
            <a:fillRect/>
          </a:stretch>
        </p:blipFill>
        <p:spPr bwMode="auto">
          <a:xfrm>
            <a:off x="0" y="304800"/>
            <a:ext cx="9144000" cy="624840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idx="1"/>
          </p:nvPr>
        </p:nvSpPr>
        <p:spPr>
          <a:xfrm>
            <a:off x="457200" y="1524000"/>
            <a:ext cx="4191000" cy="4876800"/>
          </a:xfrm>
        </p:spPr>
        <p:txBody>
          <a:bodyPr/>
          <a:lstStyle/>
          <a:p>
            <a:r>
              <a:rPr lang="en-US" dirty="0"/>
              <a:t>“The unleashed power of the atom  has changed everything save our modes of thinking and we thus drift towards unparalleled catastrophe.”</a:t>
            </a:r>
          </a:p>
          <a:p>
            <a:pPr>
              <a:buFont typeface="Wingdings" pitchFamily="2" charset="2"/>
              <a:buNone/>
            </a:pPr>
            <a:r>
              <a:rPr lang="en-US" dirty="0"/>
              <a:t>		--Albert Einstein</a:t>
            </a:r>
          </a:p>
        </p:txBody>
      </p:sp>
      <p:pic>
        <p:nvPicPr>
          <p:cNvPr id="106501" name="Picture 5" descr="einstein"/>
          <p:cNvPicPr>
            <a:picLocks noChangeAspect="1" noChangeArrowheads="1"/>
          </p:cNvPicPr>
          <p:nvPr/>
        </p:nvPicPr>
        <p:blipFill>
          <a:blip r:embed="rId3" cstate="print"/>
          <a:srcRect/>
          <a:stretch>
            <a:fillRect/>
          </a:stretch>
        </p:blipFill>
        <p:spPr bwMode="auto">
          <a:xfrm>
            <a:off x="5105400" y="1752600"/>
            <a:ext cx="3629025" cy="46482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1CE22-4F30-4D00-A0AF-658DCD09184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575021E-6661-4F7A-B331-1549A4556EE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25D8388-9FFC-4209-8C84-0A1104A5A4CC}"/>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2883775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lstStyle/>
          <a:p>
            <a:pPr>
              <a:spcAft>
                <a:spcPct val="5000"/>
              </a:spcAft>
            </a:pPr>
            <a:r>
              <a:rPr lang="en-US" sz="4000"/>
              <a:t>Safeguarding Fissile Materials</a:t>
            </a:r>
          </a:p>
        </p:txBody>
      </p:sp>
      <p:sp>
        <p:nvSpPr>
          <p:cNvPr id="323587" name="Rectangle 3"/>
          <p:cNvSpPr>
            <a:spLocks noGrp="1" noChangeArrowheads="1"/>
          </p:cNvSpPr>
          <p:nvPr>
            <p:ph idx="1"/>
          </p:nvPr>
        </p:nvSpPr>
        <p:spPr>
          <a:xfrm>
            <a:off x="0" y="1676400"/>
            <a:ext cx="7848600" cy="4419600"/>
          </a:xfrm>
        </p:spPr>
        <p:txBody>
          <a:bodyPr>
            <a:normAutofit/>
          </a:bodyPr>
          <a:lstStyle/>
          <a:p>
            <a:pPr>
              <a:spcAft>
                <a:spcPct val="5000"/>
              </a:spcAft>
            </a:pPr>
            <a:r>
              <a:rPr lang="en-US" dirty="0"/>
              <a:t>Do we know where all of our nuclear materials are?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Grp="1" noChangeArrowheads="1"/>
          </p:cNvSpPr>
          <p:nvPr>
            <p:ph type="title"/>
          </p:nvPr>
        </p:nvSpPr>
        <p:spPr/>
        <p:txBody>
          <a:bodyPr/>
          <a:lstStyle/>
          <a:p>
            <a:r>
              <a:rPr lang="en-US" sz="4000"/>
              <a:t>Nuclear Terrorism</a:t>
            </a:r>
          </a:p>
        </p:txBody>
      </p:sp>
      <p:sp>
        <p:nvSpPr>
          <p:cNvPr id="659459" name="Rectangle 3"/>
          <p:cNvSpPr>
            <a:spLocks noGrp="1" noChangeArrowheads="1"/>
          </p:cNvSpPr>
          <p:nvPr>
            <p:ph idx="1"/>
          </p:nvPr>
        </p:nvSpPr>
        <p:spPr>
          <a:xfrm>
            <a:off x="457200" y="1752600"/>
            <a:ext cx="3733800" cy="3657600"/>
          </a:xfrm>
        </p:spPr>
        <p:txBody>
          <a:bodyPr/>
          <a:lstStyle/>
          <a:p>
            <a:r>
              <a:rPr lang="en-US" dirty="0"/>
              <a:t>“Dirty bomb,” attack on nuclear power plant by terrorist groups is a possibility</a:t>
            </a:r>
          </a:p>
        </p:txBody>
      </p:sp>
      <p:pic>
        <p:nvPicPr>
          <p:cNvPr id="16386" name="Picture 2" descr="http://2.bp.blogspot.com/-rKFA95AT_ck/T428zEicF9I/AAAAAAAAAWM/dUUvWPHpb3c/s1600/Ayman-al-Zawahiri-Images.jpg"/>
          <p:cNvPicPr>
            <a:picLocks noChangeAspect="1" noChangeArrowheads="1"/>
          </p:cNvPicPr>
          <p:nvPr/>
        </p:nvPicPr>
        <p:blipFill>
          <a:blip r:embed="rId2" cstate="print"/>
          <a:srcRect/>
          <a:stretch>
            <a:fillRect/>
          </a:stretch>
        </p:blipFill>
        <p:spPr bwMode="auto">
          <a:xfrm>
            <a:off x="4191000" y="2209800"/>
            <a:ext cx="5050523" cy="379095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38005-446A-4EF1-97CD-865D597133F6}"/>
              </a:ext>
            </a:extLst>
          </p:cNvPr>
          <p:cNvSpPr>
            <a:spLocks noGrp="1"/>
          </p:cNvSpPr>
          <p:nvPr>
            <p:ph type="title"/>
          </p:nvPr>
        </p:nvSpPr>
        <p:spPr/>
        <p:txBody>
          <a:bodyPr/>
          <a:lstStyle/>
          <a:p>
            <a:r>
              <a:rPr lang="en-US" dirty="0"/>
              <a:t>Nuclear Energy</a:t>
            </a:r>
          </a:p>
        </p:txBody>
      </p:sp>
      <p:sp>
        <p:nvSpPr>
          <p:cNvPr id="3" name="Content Placeholder 2">
            <a:extLst>
              <a:ext uri="{FF2B5EF4-FFF2-40B4-BE49-F238E27FC236}">
                <a16:creationId xmlns:a16="http://schemas.microsoft.com/office/drawing/2014/main" id="{1480F8AB-8E17-450D-A246-0AD3265FE64C}"/>
              </a:ext>
            </a:extLst>
          </p:cNvPr>
          <p:cNvSpPr>
            <a:spLocks noGrp="1"/>
          </p:cNvSpPr>
          <p:nvPr>
            <p:ph idx="1"/>
          </p:nvPr>
        </p:nvSpPr>
        <p:spPr/>
        <p:txBody>
          <a:bodyPr>
            <a:normAutofit lnSpcReduction="10000"/>
          </a:bodyPr>
          <a:lstStyle/>
          <a:p>
            <a:r>
              <a:rPr lang="en-US" dirty="0">
                <a:hlinkClick r:id="rId2"/>
              </a:rPr>
              <a:t>https://www.youtube.com/watch?v=Q0PIrRCJP8w</a:t>
            </a:r>
            <a:r>
              <a:rPr lang="en-US" dirty="0"/>
              <a:t> </a:t>
            </a:r>
          </a:p>
          <a:p>
            <a:r>
              <a:rPr lang="en-US" dirty="0"/>
              <a:t>Chernobyl</a:t>
            </a:r>
          </a:p>
          <a:p>
            <a:pPr lvl="1"/>
            <a:r>
              <a:rPr lang="en-US" dirty="0"/>
              <a:t>Less than 100 immediate deaths</a:t>
            </a:r>
          </a:p>
          <a:p>
            <a:pPr lvl="1"/>
            <a:r>
              <a:rPr lang="en-US" dirty="0"/>
              <a:t>Thousands of eventual deaths</a:t>
            </a:r>
          </a:p>
          <a:p>
            <a:pPr lvl="1"/>
            <a:r>
              <a:rPr lang="en-US" dirty="0"/>
              <a:t>300% increase in cancer rates</a:t>
            </a:r>
          </a:p>
          <a:p>
            <a:r>
              <a:rPr lang="en-US" dirty="0"/>
              <a:t>Fukushima—</a:t>
            </a:r>
          </a:p>
          <a:p>
            <a:pPr lvl="1"/>
            <a:r>
              <a:rPr lang="en-US" dirty="0"/>
              <a:t>7 cases of </a:t>
            </a:r>
            <a:r>
              <a:rPr lang="en-US" dirty="0" err="1"/>
              <a:t>lukemia</a:t>
            </a:r>
            <a:r>
              <a:rPr lang="en-US" dirty="0"/>
              <a:t>, 39 radiation burns</a:t>
            </a:r>
          </a:p>
          <a:p>
            <a:pPr lvl="1"/>
            <a:r>
              <a:rPr lang="en-US" dirty="0"/>
              <a:t>Predicted 1% increase in cancer rates</a:t>
            </a:r>
          </a:p>
        </p:txBody>
      </p:sp>
    </p:spTree>
    <p:extLst>
      <p:ext uri="{BB962C8B-B14F-4D97-AF65-F5344CB8AC3E}">
        <p14:creationId xmlns:p14="http://schemas.microsoft.com/office/powerpoint/2010/main" val="4084890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1B3E8-823F-4E92-8111-01FAAA251AFA}"/>
              </a:ext>
            </a:extLst>
          </p:cNvPr>
          <p:cNvSpPr>
            <a:spLocks noGrp="1"/>
          </p:cNvSpPr>
          <p:nvPr>
            <p:ph type="title"/>
          </p:nvPr>
        </p:nvSpPr>
        <p:spPr/>
        <p:txBody>
          <a:bodyPr/>
          <a:lstStyle/>
          <a:p>
            <a:endParaRPr lang="en-US"/>
          </a:p>
        </p:txBody>
      </p:sp>
      <p:pic>
        <p:nvPicPr>
          <p:cNvPr id="5" name="Content Placeholder 4" descr="Chart, bar chart&#10;&#10;Description automatically generated">
            <a:extLst>
              <a:ext uri="{FF2B5EF4-FFF2-40B4-BE49-F238E27FC236}">
                <a16:creationId xmlns:a16="http://schemas.microsoft.com/office/drawing/2014/main" id="{D5D615F8-9044-4EC0-9A06-72A0E64EE9A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1993" y="846138"/>
            <a:ext cx="7720013" cy="3624983"/>
          </a:xfrm>
        </p:spPr>
      </p:pic>
      <p:sp>
        <p:nvSpPr>
          <p:cNvPr id="3" name="TextBox 2">
            <a:extLst>
              <a:ext uri="{FF2B5EF4-FFF2-40B4-BE49-F238E27FC236}">
                <a16:creationId xmlns:a16="http://schemas.microsoft.com/office/drawing/2014/main" id="{C2A8751C-CC01-4083-BC9A-0F9D9D9FD6E9}"/>
              </a:ext>
            </a:extLst>
          </p:cNvPr>
          <p:cNvSpPr txBox="1"/>
          <p:nvPr/>
        </p:nvSpPr>
        <p:spPr>
          <a:xfrm>
            <a:off x="914399" y="4724400"/>
            <a:ext cx="7315200" cy="2031325"/>
          </a:xfrm>
          <a:prstGeom prst="rect">
            <a:avLst/>
          </a:prstGeom>
          <a:noFill/>
        </p:spPr>
        <p:txBody>
          <a:bodyPr wrap="square" rtlCol="0">
            <a:spAutoFit/>
          </a:bodyPr>
          <a:lstStyle/>
          <a:p>
            <a:r>
              <a:rPr lang="en-US" dirty="0">
                <a:solidFill>
                  <a:schemeClr val="tx1"/>
                </a:solidFill>
              </a:rPr>
              <a:t>10% of global energy usage!!!</a:t>
            </a:r>
          </a:p>
          <a:p>
            <a:r>
              <a:rPr lang="en-US" dirty="0">
                <a:solidFill>
                  <a:schemeClr val="tx1"/>
                </a:solidFill>
              </a:rPr>
              <a:t>Who is using nuclear energy as a stepping stone? </a:t>
            </a:r>
          </a:p>
        </p:txBody>
      </p:sp>
    </p:spTree>
    <p:extLst>
      <p:ext uri="{BB962C8B-B14F-4D97-AF65-F5344CB8AC3E}">
        <p14:creationId xmlns:p14="http://schemas.microsoft.com/office/powerpoint/2010/main" val="3932599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Countries</a:t>
            </a:r>
          </a:p>
        </p:txBody>
      </p:sp>
      <p:sp>
        <p:nvSpPr>
          <p:cNvPr id="3" name="Content Placeholder 2"/>
          <p:cNvSpPr>
            <a:spLocks noGrp="1"/>
          </p:cNvSpPr>
          <p:nvPr>
            <p:ph sz="half" idx="1"/>
          </p:nvPr>
        </p:nvSpPr>
        <p:spPr/>
        <p:txBody>
          <a:bodyPr>
            <a:normAutofit/>
          </a:bodyPr>
          <a:lstStyle/>
          <a:p>
            <a:endParaRPr lang="en-US" dirty="0"/>
          </a:p>
          <a:p>
            <a:endParaRPr lang="en-US" dirty="0"/>
          </a:p>
        </p:txBody>
      </p:sp>
      <p:sp>
        <p:nvSpPr>
          <p:cNvPr id="4" name="Content Placeholder 3"/>
          <p:cNvSpPr>
            <a:spLocks noGrp="1"/>
          </p:cNvSpPr>
          <p:nvPr>
            <p:ph sz="half" idx="2"/>
          </p:nvPr>
        </p:nvSpPr>
        <p:spPr>
          <a:xfrm>
            <a:off x="4648202" y="1600200"/>
            <a:ext cx="4038600" cy="4525963"/>
          </a:xfrm>
        </p:spPr>
        <p:txBody>
          <a:bodyPr>
            <a:normAutofit/>
          </a:bodyPr>
          <a:lstStyle/>
          <a:p>
            <a:endParaRPr lang="en-US" dirty="0"/>
          </a:p>
          <a:p>
            <a:endParaRPr lang="en-US" dirty="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Countries—6</a:t>
            </a:r>
            <a:r>
              <a:rPr lang="en-US" baseline="30000" dirty="0"/>
              <a:t>th</a:t>
            </a:r>
            <a:r>
              <a:rPr lang="en-US" dirty="0"/>
              <a:t> Period</a:t>
            </a:r>
          </a:p>
        </p:txBody>
      </p:sp>
      <p:sp>
        <p:nvSpPr>
          <p:cNvPr id="3" name="Content Placeholder 2"/>
          <p:cNvSpPr>
            <a:spLocks noGrp="1"/>
          </p:cNvSpPr>
          <p:nvPr>
            <p:ph sz="half" idx="1"/>
          </p:nvPr>
        </p:nvSpPr>
        <p:spPr/>
        <p:txBody>
          <a:bodyPr>
            <a:normAutofit fontScale="70000" lnSpcReduction="20000"/>
          </a:bodyPr>
          <a:lstStyle/>
          <a:p>
            <a:r>
              <a:rPr lang="en-US" dirty="0"/>
              <a:t>USA—Emilee</a:t>
            </a:r>
          </a:p>
          <a:p>
            <a:r>
              <a:rPr lang="en-US" dirty="0"/>
              <a:t>China--</a:t>
            </a:r>
            <a:r>
              <a:rPr lang="en-US" dirty="0" err="1"/>
              <a:t>Yanin</a:t>
            </a:r>
            <a:endParaRPr lang="en-US" dirty="0"/>
          </a:p>
          <a:p>
            <a:r>
              <a:rPr lang="en-US" dirty="0"/>
              <a:t>Russia--David</a:t>
            </a:r>
          </a:p>
          <a:p>
            <a:r>
              <a:rPr lang="en-US" dirty="0"/>
              <a:t>France--</a:t>
            </a:r>
            <a:r>
              <a:rPr lang="en-US" dirty="0" err="1"/>
              <a:t>Osman</a:t>
            </a:r>
            <a:r>
              <a:rPr lang="en-US" dirty="0"/>
              <a:t> </a:t>
            </a:r>
          </a:p>
          <a:p>
            <a:r>
              <a:rPr lang="en-US" dirty="0"/>
              <a:t>UK--Austin</a:t>
            </a:r>
          </a:p>
          <a:p>
            <a:r>
              <a:rPr lang="en-US" dirty="0"/>
              <a:t>India--Daisy</a:t>
            </a:r>
          </a:p>
          <a:p>
            <a:r>
              <a:rPr lang="en-US" dirty="0"/>
              <a:t>Pakistan--Sergio</a:t>
            </a:r>
          </a:p>
          <a:p>
            <a:r>
              <a:rPr lang="en-US" dirty="0"/>
              <a:t>North Korea--Melissa</a:t>
            </a:r>
          </a:p>
          <a:p>
            <a:r>
              <a:rPr lang="en-US" dirty="0"/>
              <a:t>Iran--Carlos</a:t>
            </a:r>
          </a:p>
          <a:p>
            <a:r>
              <a:rPr lang="en-US" dirty="0"/>
              <a:t>Israel--</a:t>
            </a:r>
            <a:r>
              <a:rPr lang="en-US" dirty="0" err="1"/>
              <a:t>Gerson</a:t>
            </a:r>
            <a:endParaRPr lang="en-US" dirty="0"/>
          </a:p>
          <a:p>
            <a:r>
              <a:rPr lang="en-US" dirty="0"/>
              <a:t>South Africa</a:t>
            </a:r>
          </a:p>
          <a:p>
            <a:r>
              <a:rPr lang="en-US" dirty="0"/>
              <a:t>Sweden--Stephanie</a:t>
            </a:r>
          </a:p>
          <a:p>
            <a:r>
              <a:rPr lang="en-US" dirty="0"/>
              <a:t>Colombia--Kati</a:t>
            </a:r>
          </a:p>
          <a:p>
            <a:r>
              <a:rPr lang="en-US" dirty="0"/>
              <a:t>Mexico--</a:t>
            </a:r>
            <a:r>
              <a:rPr lang="en-US" dirty="0" err="1"/>
              <a:t>Marlen</a:t>
            </a:r>
            <a:endParaRPr lang="en-US" dirty="0"/>
          </a:p>
          <a:p>
            <a:endParaRPr lang="en-US" dirty="0"/>
          </a:p>
          <a:p>
            <a:endParaRPr lang="en-US" dirty="0"/>
          </a:p>
        </p:txBody>
      </p:sp>
      <p:sp>
        <p:nvSpPr>
          <p:cNvPr id="4" name="Content Placeholder 3"/>
          <p:cNvSpPr>
            <a:spLocks noGrp="1"/>
          </p:cNvSpPr>
          <p:nvPr>
            <p:ph sz="half" idx="2"/>
          </p:nvPr>
        </p:nvSpPr>
        <p:spPr/>
        <p:txBody>
          <a:bodyPr>
            <a:normAutofit fontScale="70000" lnSpcReduction="20000"/>
          </a:bodyPr>
          <a:lstStyle/>
          <a:p>
            <a:r>
              <a:rPr lang="en-US" dirty="0"/>
              <a:t>Canada--</a:t>
            </a:r>
            <a:r>
              <a:rPr lang="en-US" dirty="0" err="1"/>
              <a:t>Jazmin</a:t>
            </a:r>
            <a:endParaRPr lang="en-US" dirty="0"/>
          </a:p>
          <a:p>
            <a:r>
              <a:rPr lang="en-US" dirty="0"/>
              <a:t>Australia--Joel</a:t>
            </a:r>
          </a:p>
          <a:p>
            <a:r>
              <a:rPr lang="en-US" dirty="0"/>
              <a:t>Spain--</a:t>
            </a:r>
            <a:r>
              <a:rPr lang="en-US" dirty="0" err="1"/>
              <a:t>Dayra</a:t>
            </a:r>
            <a:endParaRPr lang="en-US" dirty="0"/>
          </a:p>
          <a:p>
            <a:r>
              <a:rPr lang="en-US" dirty="0"/>
              <a:t>South Korea--Tracy</a:t>
            </a:r>
          </a:p>
          <a:p>
            <a:r>
              <a:rPr lang="en-US" dirty="0"/>
              <a:t>Argentina --Kevin</a:t>
            </a:r>
          </a:p>
          <a:p>
            <a:r>
              <a:rPr lang="en-US" dirty="0"/>
              <a:t>Brazil--</a:t>
            </a:r>
            <a:r>
              <a:rPr lang="en-US" dirty="0" err="1"/>
              <a:t>Olvin</a:t>
            </a:r>
            <a:endParaRPr lang="en-US" dirty="0"/>
          </a:p>
          <a:p>
            <a:r>
              <a:rPr lang="en-US" dirty="0" err="1"/>
              <a:t>Ukrane</a:t>
            </a:r>
            <a:r>
              <a:rPr lang="en-US" dirty="0"/>
              <a:t>--</a:t>
            </a:r>
            <a:r>
              <a:rPr lang="en-US" dirty="0" err="1"/>
              <a:t>Lamarco</a:t>
            </a:r>
            <a:endParaRPr lang="en-US" dirty="0"/>
          </a:p>
          <a:p>
            <a:r>
              <a:rPr lang="en-US" dirty="0"/>
              <a:t>Norway--</a:t>
            </a:r>
            <a:r>
              <a:rPr lang="en-US" dirty="0" err="1"/>
              <a:t>Camila</a:t>
            </a:r>
            <a:endParaRPr lang="en-US" dirty="0"/>
          </a:p>
          <a:p>
            <a:r>
              <a:rPr lang="en-US" dirty="0"/>
              <a:t>Costa Rica--</a:t>
            </a:r>
          </a:p>
          <a:p>
            <a:r>
              <a:rPr lang="en-US" dirty="0"/>
              <a:t>Congo--</a:t>
            </a:r>
            <a:r>
              <a:rPr lang="en-US" dirty="0" err="1"/>
              <a:t>Catesha</a:t>
            </a:r>
            <a:endParaRPr lang="en-US" dirty="0"/>
          </a:p>
          <a:p>
            <a:r>
              <a:rPr lang="en-US" dirty="0"/>
              <a:t>Sudan--Jimmy</a:t>
            </a:r>
          </a:p>
          <a:p>
            <a:r>
              <a:rPr lang="en-US" dirty="0"/>
              <a:t>Somalia--Karina</a:t>
            </a:r>
          </a:p>
          <a:p>
            <a:endParaRPr lang="en-US" dirty="0"/>
          </a:p>
          <a:p>
            <a:endParaRPr lang="en-US" dirty="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Countries—7</a:t>
            </a:r>
            <a:r>
              <a:rPr lang="en-US" baseline="30000" dirty="0"/>
              <a:t>th</a:t>
            </a:r>
            <a:r>
              <a:rPr lang="en-US" dirty="0"/>
              <a:t> Period</a:t>
            </a:r>
          </a:p>
        </p:txBody>
      </p:sp>
      <p:sp>
        <p:nvSpPr>
          <p:cNvPr id="3" name="Content Placeholder 2"/>
          <p:cNvSpPr>
            <a:spLocks noGrp="1"/>
          </p:cNvSpPr>
          <p:nvPr>
            <p:ph sz="half" idx="1"/>
          </p:nvPr>
        </p:nvSpPr>
        <p:spPr/>
        <p:txBody>
          <a:bodyPr>
            <a:normAutofit fontScale="62500" lnSpcReduction="20000"/>
          </a:bodyPr>
          <a:lstStyle/>
          <a:p>
            <a:r>
              <a:rPr lang="en-US" dirty="0"/>
              <a:t>USA—</a:t>
            </a:r>
            <a:r>
              <a:rPr lang="en-US" dirty="0" err="1"/>
              <a:t>Estefania</a:t>
            </a:r>
            <a:endParaRPr lang="en-US" dirty="0"/>
          </a:p>
          <a:p>
            <a:r>
              <a:rPr lang="en-US" dirty="0"/>
              <a:t>China--Jennifer</a:t>
            </a:r>
          </a:p>
          <a:p>
            <a:r>
              <a:rPr lang="en-US" dirty="0"/>
              <a:t>Russia--Joel</a:t>
            </a:r>
          </a:p>
          <a:p>
            <a:r>
              <a:rPr lang="en-US" dirty="0"/>
              <a:t>France--Juan</a:t>
            </a:r>
          </a:p>
          <a:p>
            <a:r>
              <a:rPr lang="en-US" dirty="0"/>
              <a:t>UK--</a:t>
            </a:r>
            <a:r>
              <a:rPr lang="en-US" dirty="0" err="1"/>
              <a:t>Sephora</a:t>
            </a:r>
            <a:endParaRPr lang="en-US" dirty="0"/>
          </a:p>
          <a:p>
            <a:r>
              <a:rPr lang="en-US" dirty="0"/>
              <a:t>India--</a:t>
            </a:r>
            <a:r>
              <a:rPr lang="en-US" dirty="0" err="1"/>
              <a:t>Kenia</a:t>
            </a:r>
            <a:endParaRPr lang="en-US" dirty="0"/>
          </a:p>
          <a:p>
            <a:r>
              <a:rPr lang="en-US" dirty="0"/>
              <a:t>Pakistan--Alexis</a:t>
            </a:r>
          </a:p>
          <a:p>
            <a:r>
              <a:rPr lang="en-US" dirty="0"/>
              <a:t>North Korea--Steven</a:t>
            </a:r>
          </a:p>
          <a:p>
            <a:r>
              <a:rPr lang="en-US" dirty="0"/>
              <a:t>Iran—Erika</a:t>
            </a:r>
          </a:p>
          <a:p>
            <a:r>
              <a:rPr lang="en-US" dirty="0"/>
              <a:t>Israel--Bianca</a:t>
            </a:r>
          </a:p>
          <a:p>
            <a:r>
              <a:rPr lang="en-US" dirty="0"/>
              <a:t>South Africa</a:t>
            </a:r>
          </a:p>
          <a:p>
            <a:r>
              <a:rPr lang="en-US" dirty="0"/>
              <a:t>Sweden—Kevin</a:t>
            </a:r>
          </a:p>
          <a:p>
            <a:r>
              <a:rPr lang="en-US" dirty="0"/>
              <a:t>Colombia—Bianca R.</a:t>
            </a:r>
          </a:p>
          <a:p>
            <a:r>
              <a:rPr lang="en-US" dirty="0"/>
              <a:t>Mexico--</a:t>
            </a:r>
            <a:r>
              <a:rPr lang="en-US" dirty="0" err="1"/>
              <a:t>Brayan</a:t>
            </a:r>
            <a:endParaRPr lang="en-US" dirty="0"/>
          </a:p>
          <a:p>
            <a:endParaRPr lang="en-US" dirty="0"/>
          </a:p>
          <a:p>
            <a:endParaRPr lang="en-US" dirty="0"/>
          </a:p>
        </p:txBody>
      </p:sp>
      <p:sp>
        <p:nvSpPr>
          <p:cNvPr id="4" name="Content Placeholder 3"/>
          <p:cNvSpPr>
            <a:spLocks noGrp="1"/>
          </p:cNvSpPr>
          <p:nvPr>
            <p:ph sz="half" idx="2"/>
          </p:nvPr>
        </p:nvSpPr>
        <p:spPr/>
        <p:txBody>
          <a:bodyPr>
            <a:normAutofit fontScale="62500" lnSpcReduction="20000"/>
          </a:bodyPr>
          <a:lstStyle/>
          <a:p>
            <a:r>
              <a:rPr lang="en-US" dirty="0"/>
              <a:t>Canada--Emily</a:t>
            </a:r>
          </a:p>
          <a:p>
            <a:r>
              <a:rPr lang="en-US" dirty="0"/>
              <a:t>Australia--Charlene</a:t>
            </a:r>
          </a:p>
          <a:p>
            <a:r>
              <a:rPr lang="en-US" dirty="0"/>
              <a:t>Spain--Daniel</a:t>
            </a:r>
          </a:p>
          <a:p>
            <a:r>
              <a:rPr lang="en-US" dirty="0"/>
              <a:t>South Korea--</a:t>
            </a:r>
            <a:r>
              <a:rPr lang="en-US" dirty="0" err="1"/>
              <a:t>Calixto</a:t>
            </a:r>
            <a:endParaRPr lang="en-US" dirty="0"/>
          </a:p>
          <a:p>
            <a:r>
              <a:rPr lang="en-US" dirty="0"/>
              <a:t>Argentina --Zach</a:t>
            </a:r>
          </a:p>
          <a:p>
            <a:r>
              <a:rPr lang="en-US" dirty="0"/>
              <a:t>Brazil--Marco</a:t>
            </a:r>
          </a:p>
          <a:p>
            <a:r>
              <a:rPr lang="en-US" dirty="0" err="1"/>
              <a:t>Ukrane</a:t>
            </a:r>
            <a:r>
              <a:rPr lang="en-US" dirty="0"/>
              <a:t>--</a:t>
            </a:r>
          </a:p>
          <a:p>
            <a:r>
              <a:rPr lang="en-US" dirty="0"/>
              <a:t>Norway--</a:t>
            </a:r>
            <a:r>
              <a:rPr lang="en-US" dirty="0" err="1"/>
              <a:t>Linette</a:t>
            </a:r>
            <a:endParaRPr lang="en-US" dirty="0"/>
          </a:p>
          <a:p>
            <a:r>
              <a:rPr lang="en-US" dirty="0"/>
              <a:t>Costa Rica—Van </a:t>
            </a:r>
          </a:p>
          <a:p>
            <a:r>
              <a:rPr lang="en-US"/>
              <a:t>Congo--</a:t>
            </a:r>
            <a:endParaRPr lang="en-US" dirty="0"/>
          </a:p>
          <a:p>
            <a:r>
              <a:rPr lang="en-US" dirty="0"/>
              <a:t>Sudan--Virginia</a:t>
            </a:r>
          </a:p>
          <a:p>
            <a:r>
              <a:rPr lang="en-US" dirty="0"/>
              <a:t>Somalia—</a:t>
            </a:r>
          </a:p>
          <a:p>
            <a:r>
              <a:rPr lang="en-US" dirty="0"/>
              <a:t>Japan—Luis</a:t>
            </a:r>
          </a:p>
          <a:p>
            <a:r>
              <a:rPr lang="en-US" dirty="0"/>
              <a:t>Cuba—</a:t>
            </a:r>
            <a:r>
              <a:rPr lang="en-US" dirty="0" err="1"/>
              <a:t>Jairo</a:t>
            </a:r>
            <a:endParaRPr lang="en-US" dirty="0"/>
          </a:p>
          <a:p>
            <a:r>
              <a:rPr lang="en-US" dirty="0"/>
              <a:t>Germany--Michael</a:t>
            </a:r>
          </a:p>
          <a:p>
            <a:endParaRPr lang="en-US" dirty="0"/>
          </a:p>
          <a:p>
            <a:endParaRPr lang="en-US" dirty="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Countries—5</a:t>
            </a:r>
            <a:r>
              <a:rPr lang="en-US" baseline="30000" dirty="0"/>
              <a:t>th</a:t>
            </a:r>
            <a:r>
              <a:rPr lang="en-US" dirty="0"/>
              <a:t> Period</a:t>
            </a:r>
          </a:p>
        </p:txBody>
      </p:sp>
      <p:sp>
        <p:nvSpPr>
          <p:cNvPr id="3" name="Content Placeholder 2"/>
          <p:cNvSpPr>
            <a:spLocks noGrp="1"/>
          </p:cNvSpPr>
          <p:nvPr>
            <p:ph sz="half" idx="1"/>
          </p:nvPr>
        </p:nvSpPr>
        <p:spPr/>
        <p:txBody>
          <a:bodyPr>
            <a:normAutofit fontScale="62500" lnSpcReduction="20000"/>
          </a:bodyPr>
          <a:lstStyle/>
          <a:p>
            <a:r>
              <a:rPr lang="en-US" dirty="0"/>
              <a:t>USA—</a:t>
            </a:r>
            <a:r>
              <a:rPr lang="en-US" dirty="0" err="1"/>
              <a:t>Dulce</a:t>
            </a:r>
            <a:endParaRPr lang="en-US" dirty="0"/>
          </a:p>
          <a:p>
            <a:r>
              <a:rPr lang="en-US" dirty="0"/>
              <a:t>China--Jesus</a:t>
            </a:r>
          </a:p>
          <a:p>
            <a:r>
              <a:rPr lang="en-US" dirty="0"/>
              <a:t>Russia—Jesus </a:t>
            </a:r>
          </a:p>
          <a:p>
            <a:r>
              <a:rPr lang="en-US" dirty="0"/>
              <a:t>France--Mario</a:t>
            </a:r>
          </a:p>
          <a:p>
            <a:r>
              <a:rPr lang="en-US" dirty="0"/>
              <a:t>UK—Erik  </a:t>
            </a:r>
          </a:p>
          <a:p>
            <a:r>
              <a:rPr lang="en-US" dirty="0"/>
              <a:t>India—</a:t>
            </a:r>
            <a:r>
              <a:rPr lang="en-US" dirty="0" err="1"/>
              <a:t>Janeth</a:t>
            </a:r>
            <a:endParaRPr lang="en-US" dirty="0"/>
          </a:p>
          <a:p>
            <a:r>
              <a:rPr lang="en-US" dirty="0"/>
              <a:t>Pakistan--Rachel</a:t>
            </a:r>
          </a:p>
          <a:p>
            <a:r>
              <a:rPr lang="en-US" dirty="0"/>
              <a:t>North Korea--Javier</a:t>
            </a:r>
          </a:p>
          <a:p>
            <a:r>
              <a:rPr lang="en-US" dirty="0"/>
              <a:t>Iran—Hector</a:t>
            </a:r>
          </a:p>
          <a:p>
            <a:r>
              <a:rPr lang="en-US" dirty="0"/>
              <a:t>Israel--</a:t>
            </a:r>
            <a:r>
              <a:rPr lang="en-US" dirty="0" err="1"/>
              <a:t>Elyssa</a:t>
            </a:r>
            <a:endParaRPr lang="en-US" dirty="0"/>
          </a:p>
          <a:p>
            <a:r>
              <a:rPr lang="en-US" dirty="0"/>
              <a:t>South Africa—Mater </a:t>
            </a:r>
          </a:p>
          <a:p>
            <a:r>
              <a:rPr lang="en-US" dirty="0"/>
              <a:t>Sweden--Diana</a:t>
            </a:r>
          </a:p>
          <a:p>
            <a:r>
              <a:rPr lang="en-US" dirty="0"/>
              <a:t>Colombia—Precious </a:t>
            </a:r>
          </a:p>
          <a:p>
            <a:r>
              <a:rPr lang="en-US" dirty="0"/>
              <a:t>Mexico—Thelma</a:t>
            </a:r>
          </a:p>
          <a:p>
            <a:r>
              <a:rPr lang="en-US" dirty="0"/>
              <a:t>Japan--Arturo</a:t>
            </a:r>
          </a:p>
          <a:p>
            <a:endParaRPr lang="en-US" dirty="0"/>
          </a:p>
          <a:p>
            <a:endParaRPr lang="en-US" dirty="0"/>
          </a:p>
        </p:txBody>
      </p:sp>
      <p:sp>
        <p:nvSpPr>
          <p:cNvPr id="4" name="Content Placeholder 3"/>
          <p:cNvSpPr>
            <a:spLocks noGrp="1"/>
          </p:cNvSpPr>
          <p:nvPr>
            <p:ph sz="half" idx="2"/>
          </p:nvPr>
        </p:nvSpPr>
        <p:spPr/>
        <p:txBody>
          <a:bodyPr>
            <a:normAutofit fontScale="62500" lnSpcReduction="20000"/>
          </a:bodyPr>
          <a:lstStyle/>
          <a:p>
            <a:r>
              <a:rPr lang="en-US" dirty="0"/>
              <a:t>Canada—Barbara </a:t>
            </a:r>
          </a:p>
          <a:p>
            <a:r>
              <a:rPr lang="en-US" dirty="0"/>
              <a:t>Australia—Rosa </a:t>
            </a:r>
          </a:p>
          <a:p>
            <a:r>
              <a:rPr lang="en-US" dirty="0"/>
              <a:t>Spain—Junior </a:t>
            </a:r>
          </a:p>
          <a:p>
            <a:r>
              <a:rPr lang="en-US" dirty="0"/>
              <a:t>South Korea--Jaime</a:t>
            </a:r>
          </a:p>
          <a:p>
            <a:r>
              <a:rPr lang="en-US" dirty="0"/>
              <a:t>Argentina --</a:t>
            </a:r>
            <a:r>
              <a:rPr lang="en-US" dirty="0" err="1"/>
              <a:t>Genaro</a:t>
            </a:r>
            <a:endParaRPr lang="en-US" dirty="0"/>
          </a:p>
          <a:p>
            <a:r>
              <a:rPr lang="en-US" dirty="0"/>
              <a:t>Brazil—</a:t>
            </a:r>
            <a:r>
              <a:rPr lang="en-US" dirty="0" err="1"/>
              <a:t>Gisselle</a:t>
            </a:r>
            <a:r>
              <a:rPr lang="en-US" dirty="0"/>
              <a:t> </a:t>
            </a:r>
          </a:p>
          <a:p>
            <a:r>
              <a:rPr lang="en-US" dirty="0" err="1"/>
              <a:t>Ukrane</a:t>
            </a:r>
            <a:r>
              <a:rPr lang="en-US" dirty="0"/>
              <a:t>—Raul </a:t>
            </a:r>
          </a:p>
          <a:p>
            <a:r>
              <a:rPr lang="en-US" dirty="0"/>
              <a:t>Norway—Abby O</a:t>
            </a:r>
          </a:p>
          <a:p>
            <a:r>
              <a:rPr lang="en-US" dirty="0"/>
              <a:t>Costa Rica--Josh</a:t>
            </a:r>
          </a:p>
          <a:p>
            <a:r>
              <a:rPr lang="en-US" dirty="0"/>
              <a:t>Congo--Aided</a:t>
            </a:r>
          </a:p>
          <a:p>
            <a:r>
              <a:rPr lang="en-US" dirty="0"/>
              <a:t>Sudan--Brenda</a:t>
            </a:r>
          </a:p>
          <a:p>
            <a:r>
              <a:rPr lang="en-US" dirty="0"/>
              <a:t>Somalia—Shelby</a:t>
            </a:r>
          </a:p>
          <a:p>
            <a:r>
              <a:rPr lang="en-US" dirty="0"/>
              <a:t>Cuba--Fidel </a:t>
            </a:r>
          </a:p>
          <a:p>
            <a:r>
              <a:rPr lang="en-US" dirty="0"/>
              <a:t>El Salvador—</a:t>
            </a:r>
            <a:r>
              <a:rPr lang="en-US" dirty="0" err="1"/>
              <a:t>Igmar</a:t>
            </a:r>
            <a:endParaRPr lang="en-US" dirty="0"/>
          </a:p>
          <a:p>
            <a:r>
              <a:rPr lang="en-US" dirty="0"/>
              <a:t>Honduras--</a:t>
            </a:r>
            <a:r>
              <a:rPr lang="en-US" dirty="0" err="1"/>
              <a:t>Brany</a:t>
            </a:r>
            <a:endParaRPr lang="en-US" dirty="0"/>
          </a:p>
          <a:p>
            <a:endParaRPr lang="en-US" dirty="0"/>
          </a:p>
          <a:p>
            <a:endParaRPr lang="en-US"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C02AC-EBEB-4617-B3DC-3F08AF7F9820}"/>
              </a:ext>
            </a:extLst>
          </p:cNvPr>
          <p:cNvSpPr>
            <a:spLocks noGrp="1"/>
          </p:cNvSpPr>
          <p:nvPr>
            <p:ph type="title"/>
          </p:nvPr>
        </p:nvSpPr>
        <p:spPr/>
        <p:txBody>
          <a:bodyPr/>
          <a:lstStyle/>
          <a:p>
            <a:endParaRPr lang="en-US"/>
          </a:p>
        </p:txBody>
      </p:sp>
      <p:pic>
        <p:nvPicPr>
          <p:cNvPr id="5" name="Content Placeholder 4" descr="Map&#10;&#10;Description automatically generated">
            <a:extLst>
              <a:ext uri="{FF2B5EF4-FFF2-40B4-BE49-F238E27FC236}">
                <a16:creationId xmlns:a16="http://schemas.microsoft.com/office/drawing/2014/main" id="{BF8787FA-F169-4E96-A943-987C5B2DA43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351060"/>
            <a:ext cx="7543800" cy="6308504"/>
          </a:xfrm>
        </p:spPr>
      </p:pic>
    </p:spTree>
    <p:extLst>
      <p:ext uri="{BB962C8B-B14F-4D97-AF65-F5344CB8AC3E}">
        <p14:creationId xmlns:p14="http://schemas.microsoft.com/office/powerpoint/2010/main" val="289433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457200"/>
            <a:ext cx="7793037" cy="685800"/>
          </a:xfrm>
        </p:spPr>
        <p:txBody>
          <a:bodyPr>
            <a:normAutofit/>
          </a:bodyPr>
          <a:lstStyle/>
          <a:p>
            <a:r>
              <a:rPr lang="en-US" sz="3600" dirty="0"/>
              <a:t>Use of nuclear weapons</a:t>
            </a:r>
          </a:p>
        </p:txBody>
      </p:sp>
      <p:sp>
        <p:nvSpPr>
          <p:cNvPr id="38915" name="Rectangle 3"/>
          <p:cNvSpPr>
            <a:spLocks noGrp="1" noChangeArrowheads="1"/>
          </p:cNvSpPr>
          <p:nvPr>
            <p:ph idx="1"/>
          </p:nvPr>
        </p:nvSpPr>
        <p:spPr>
          <a:xfrm>
            <a:off x="0" y="1295400"/>
            <a:ext cx="4419600" cy="4724400"/>
          </a:xfrm>
        </p:spPr>
        <p:txBody>
          <a:bodyPr>
            <a:normAutofit fontScale="92500"/>
          </a:bodyPr>
          <a:lstStyle/>
          <a:p>
            <a:r>
              <a:rPr lang="en-US" sz="2800" dirty="0"/>
              <a:t>1945: USA drops 2 atomic bombs</a:t>
            </a:r>
          </a:p>
          <a:p>
            <a:r>
              <a:rPr lang="en-US" sz="2800" dirty="0"/>
              <a:t>Killed about 250,000 civilians</a:t>
            </a:r>
          </a:p>
          <a:p>
            <a:r>
              <a:rPr lang="en-US" sz="2800" dirty="0"/>
              <a:t>USSR (Russia) saw what the United States had, and wanted it too</a:t>
            </a:r>
          </a:p>
          <a:p>
            <a:r>
              <a:rPr lang="en-US" sz="2800" dirty="0"/>
              <a:t>For the next 40 years, US and USSR competed to see who could have the most nuclear weapons (Cold War)</a:t>
            </a:r>
          </a:p>
        </p:txBody>
      </p:sp>
      <p:pic>
        <p:nvPicPr>
          <p:cNvPr id="38918" name="Picture 6" descr="File:Atomic bombing of Japan.jpg"/>
          <p:cNvPicPr>
            <a:picLocks noChangeAspect="1" noChangeArrowheads="1"/>
          </p:cNvPicPr>
          <p:nvPr/>
        </p:nvPicPr>
        <p:blipFill>
          <a:blip r:embed="rId3" cstate="print"/>
          <a:srcRect/>
          <a:stretch>
            <a:fillRect/>
          </a:stretch>
        </p:blipFill>
        <p:spPr bwMode="auto">
          <a:xfrm>
            <a:off x="4475748" y="2057400"/>
            <a:ext cx="4668252" cy="27717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89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89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2" name="Picture 2" descr="nagasaki"/>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066800" y="533400"/>
            <a:ext cx="7793038" cy="685800"/>
          </a:xfrm>
        </p:spPr>
        <p:txBody>
          <a:bodyPr>
            <a:noAutofit/>
          </a:bodyPr>
          <a:lstStyle/>
          <a:p>
            <a:r>
              <a:rPr lang="en-US" sz="4000" dirty="0"/>
              <a:t>20 kiloton bomb effects: Thermal effects</a:t>
            </a:r>
          </a:p>
        </p:txBody>
      </p:sp>
      <p:sp>
        <p:nvSpPr>
          <p:cNvPr id="29699" name="Rectangle 3"/>
          <p:cNvSpPr>
            <a:spLocks noGrp="1" noChangeArrowheads="1"/>
          </p:cNvSpPr>
          <p:nvPr>
            <p:ph type="body" sz="half" idx="1"/>
          </p:nvPr>
        </p:nvSpPr>
        <p:spPr>
          <a:xfrm>
            <a:off x="152400" y="1447800"/>
            <a:ext cx="3848100" cy="4876800"/>
          </a:xfrm>
          <a:noFill/>
          <a:ln/>
        </p:spPr>
        <p:txBody>
          <a:bodyPr>
            <a:noAutofit/>
          </a:bodyPr>
          <a:lstStyle/>
          <a:p>
            <a:pPr>
              <a:lnSpc>
                <a:spcPct val="80000"/>
              </a:lnSpc>
            </a:pPr>
            <a:r>
              <a:rPr lang="en-US" dirty="0"/>
              <a:t>Creates a giant firestorm with hurricane-force winds and average air temperatures above boiling.</a:t>
            </a:r>
          </a:p>
          <a:p>
            <a:pPr>
              <a:lnSpc>
                <a:spcPct val="80000"/>
              </a:lnSpc>
            </a:pPr>
            <a:r>
              <a:rPr lang="en-US" dirty="0"/>
              <a:t>Third degree burns covering 50% of body 1.2 miles away </a:t>
            </a:r>
          </a:p>
        </p:txBody>
      </p:sp>
      <p:pic>
        <p:nvPicPr>
          <p:cNvPr id="29704" name="Victims1.wmv">
            <a:hlinkClick r:id="" action="ppaction://media"/>
          </p:cNvPr>
          <p:cNvPicPr>
            <a:picLocks noGrp="1" noRot="1" noChangeAspect="1" noChangeArrowheads="1"/>
          </p:cNvPicPr>
          <p:nvPr>
            <p:ph type="media" sz="half" idx="2"/>
            <a:videoFile r:link="rId1"/>
          </p:nvPr>
        </p:nvPicPr>
        <p:blipFill>
          <a:blip r:embed="rId4" cstate="print"/>
          <a:srcRect/>
          <a:stretch>
            <a:fillRect/>
          </a:stretch>
        </p:blipFill>
        <p:spPr>
          <a:xfrm>
            <a:off x="4038600" y="1447800"/>
            <a:ext cx="5105400" cy="3829050"/>
          </a:xfrm>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70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9704"/>
                                        </p:tgtEl>
                                      </p:cBhvr>
                                    </p:cmd>
                                  </p:childTnLst>
                                </p:cTn>
                              </p:par>
                            </p:childTnLst>
                          </p:cTn>
                        </p:par>
                      </p:childTnLst>
                    </p:cTn>
                  </p:par>
                </p:childTnLst>
              </p:cTn>
              <p:nextCondLst>
                <p:cond evt="onClick" delay="0">
                  <p:tgtEl>
                    <p:spTgt spid="29704"/>
                  </p:tgtEl>
                </p:cond>
              </p:nextCondLst>
            </p:seq>
            <p:video>
              <p:cMediaNode>
                <p:cTn id="7" fill="hold" display="0">
                  <p:stCondLst>
                    <p:cond delay="indefinite"/>
                  </p:stCondLst>
                  <p:endCondLst>
                    <p:cond evt="onNext" delay="0">
                      <p:tgtEl>
                        <p:sldTgt/>
                      </p:tgtEl>
                    </p:cond>
                    <p:cond evt="onPrev" delay="0">
                      <p:tgtEl>
                        <p:sldTgt/>
                      </p:tgtEl>
                    </p:cond>
                  </p:endCondLst>
                </p:cTn>
                <p:tgtEl>
                  <p:spTgt spid="2970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4" name="Rectangle 4"/>
          <p:cNvSpPr>
            <a:spLocks noGrp="1" noChangeArrowheads="1"/>
          </p:cNvSpPr>
          <p:nvPr>
            <p:ph type="title"/>
          </p:nvPr>
        </p:nvSpPr>
        <p:spPr/>
        <p:txBody>
          <a:bodyPr>
            <a:normAutofit fontScale="90000"/>
          </a:bodyPr>
          <a:lstStyle/>
          <a:p>
            <a:r>
              <a:rPr lang="en-US" sz="4000" b="1"/>
              <a:t>Radiation Effects</a:t>
            </a:r>
          </a:p>
        </p:txBody>
      </p:sp>
      <p:sp>
        <p:nvSpPr>
          <p:cNvPr id="256005" name="Rectangle 5"/>
          <p:cNvSpPr>
            <a:spLocks noGrp="1" noChangeArrowheads="1"/>
          </p:cNvSpPr>
          <p:nvPr>
            <p:ph type="body" sz="half" idx="1"/>
          </p:nvPr>
        </p:nvSpPr>
        <p:spPr/>
        <p:txBody>
          <a:bodyPr/>
          <a:lstStyle/>
          <a:p>
            <a:endParaRPr lang="en-US" sz="2800" dirty="0"/>
          </a:p>
        </p:txBody>
      </p:sp>
      <p:pic>
        <p:nvPicPr>
          <p:cNvPr id="256010" name="Picture 10" descr="Hiroshi"/>
          <p:cNvPicPr>
            <a:picLocks noGrp="1" noChangeAspect="1" noChangeArrowheads="1"/>
          </p:cNvPicPr>
          <p:nvPr>
            <p:ph sz="half" idx="2"/>
          </p:nvPr>
        </p:nvPicPr>
        <p:blipFill>
          <a:blip r:embed="rId3" cstate="print"/>
          <a:stretch>
            <a:fillRect/>
          </a:stretch>
        </p:blipFill>
        <p:spPr>
          <a:xfrm>
            <a:off x="2438400" y="1120862"/>
            <a:ext cx="4800600" cy="5737138"/>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cstate="print"/>
          <a:srcRect/>
          <a:stretch>
            <a:fillRect/>
          </a:stretch>
        </p:blipFill>
        <p:spPr bwMode="auto">
          <a:xfrm>
            <a:off x="457200" y="1447800"/>
            <a:ext cx="3255963" cy="4495800"/>
          </a:xfrm>
          <a:prstGeom prst="rect">
            <a:avLst/>
          </a:prstGeom>
          <a:noFill/>
        </p:spPr>
      </p:pic>
      <p:sp>
        <p:nvSpPr>
          <p:cNvPr id="31747" name="Rectangle 3"/>
          <p:cNvSpPr>
            <a:spLocks noGrp="1" noChangeArrowheads="1"/>
          </p:cNvSpPr>
          <p:nvPr>
            <p:ph type="title" idx="4294967295"/>
          </p:nvPr>
        </p:nvSpPr>
        <p:spPr>
          <a:xfrm>
            <a:off x="1371600" y="0"/>
            <a:ext cx="7772400" cy="838200"/>
          </a:xfrm>
        </p:spPr>
        <p:txBody>
          <a:bodyPr/>
          <a:lstStyle/>
          <a:p>
            <a:r>
              <a:rPr lang="en-US"/>
              <a:t>Effects of radiation</a:t>
            </a:r>
          </a:p>
        </p:txBody>
      </p:sp>
      <p:sp>
        <p:nvSpPr>
          <p:cNvPr id="31748" name="Rectangle 4"/>
          <p:cNvSpPr>
            <a:spLocks noGrp="1" noChangeArrowheads="1"/>
          </p:cNvSpPr>
          <p:nvPr>
            <p:ph type="body" idx="4294967295"/>
          </p:nvPr>
        </p:nvSpPr>
        <p:spPr>
          <a:xfrm>
            <a:off x="4648200" y="1295400"/>
            <a:ext cx="4495800" cy="5105400"/>
          </a:xfrm>
        </p:spPr>
        <p:txBody>
          <a:bodyPr/>
          <a:lstStyle/>
          <a:p>
            <a:r>
              <a:rPr lang="en-US" sz="2800" b="1"/>
              <a:t>“Fall out”</a:t>
            </a:r>
            <a:r>
              <a:rPr lang="en-US" sz="2800"/>
              <a:t> -- radioactive dust from the blast crater goes into the mushroom cloud and lands downwind</a:t>
            </a:r>
          </a:p>
          <a:p>
            <a:r>
              <a:rPr lang="en-US" sz="2800" b="1"/>
              <a:t>Chronic Effects:</a:t>
            </a:r>
            <a:r>
              <a:rPr lang="en-US" sz="2800"/>
              <a:t> Leukemia, thyroid, and other cancers, pulmonary fibrosis, birth defects/microcephaly, psychological effects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Countries start to limit use</a:t>
            </a:r>
          </a:p>
        </p:txBody>
      </p:sp>
      <p:sp>
        <p:nvSpPr>
          <p:cNvPr id="3" name="Content Placeholder 2"/>
          <p:cNvSpPr>
            <a:spLocks noGrp="1"/>
          </p:cNvSpPr>
          <p:nvPr>
            <p:ph idx="1"/>
          </p:nvPr>
        </p:nvSpPr>
        <p:spPr>
          <a:xfrm>
            <a:off x="0" y="1295400"/>
            <a:ext cx="4648200" cy="4525963"/>
          </a:xfrm>
        </p:spPr>
        <p:txBody>
          <a:bodyPr>
            <a:normAutofit fontScale="92500"/>
          </a:bodyPr>
          <a:lstStyle/>
          <a:p>
            <a:r>
              <a:rPr lang="en-US" dirty="0"/>
              <a:t>1962: Cuban Missile Crisis—Closest the U.S. ever came to nuclear war. </a:t>
            </a:r>
          </a:p>
          <a:p>
            <a:r>
              <a:rPr lang="en-US" dirty="0"/>
              <a:t>1963: Limited test-ban treaty bans atmospheric and underwater tests</a:t>
            </a:r>
          </a:p>
          <a:p>
            <a:r>
              <a:rPr lang="en-US" dirty="0"/>
              <a:t>1970: Nuclear nonproliferation treaty ratified by many countries</a:t>
            </a:r>
          </a:p>
          <a:p>
            <a:endParaRPr lang="en-US" dirty="0"/>
          </a:p>
        </p:txBody>
      </p:sp>
      <p:pic>
        <p:nvPicPr>
          <p:cNvPr id="704514" name="Picture 2" descr="http://library.thinkquest.org/11046/home_collage3.jpg"/>
          <p:cNvPicPr>
            <a:picLocks noChangeAspect="1" noChangeArrowheads="1"/>
          </p:cNvPicPr>
          <p:nvPr/>
        </p:nvPicPr>
        <p:blipFill>
          <a:blip r:embed="rId2" cstate="print"/>
          <a:srcRect/>
          <a:stretch>
            <a:fillRect/>
          </a:stretch>
        </p:blipFill>
        <p:spPr bwMode="auto">
          <a:xfrm>
            <a:off x="4438650" y="2133600"/>
            <a:ext cx="4705350" cy="2895601"/>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4592FE1236752428942326A9EDE9876" ma:contentTypeVersion="1" ma:contentTypeDescription="Create a new document." ma:contentTypeScope="" ma:versionID="3ce773255f7177d4e52424a3074fa70b">
  <xsd:schema xmlns:xsd="http://www.w3.org/2001/XMLSchema" xmlns:xs="http://www.w3.org/2001/XMLSchema" xmlns:p="http://schemas.microsoft.com/office/2006/metadata/properties" xmlns:ns3="6f00fa22-062f-4f24-809e-3a005999c751" targetNamespace="http://schemas.microsoft.com/office/2006/metadata/properties" ma:root="true" ma:fieldsID="2f93bb45fff74406c754aae5ff5a8918" ns3:_="">
    <xsd:import namespace="6f00fa22-062f-4f24-809e-3a005999c751"/>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00fa22-062f-4f24-809e-3a005999c75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96CCDF2-F0F5-4964-9D85-5D6000F1D2D6}">
  <ds:schemaRefs>
    <ds:schemaRef ds:uri="http://schemas.microsoft.com/sharepoint/v3/contenttype/forms"/>
  </ds:schemaRefs>
</ds:datastoreItem>
</file>

<file path=customXml/itemProps2.xml><?xml version="1.0" encoding="utf-8"?>
<ds:datastoreItem xmlns:ds="http://schemas.openxmlformats.org/officeDocument/2006/customXml" ds:itemID="{D6222F6E-BB32-47AC-AB2A-FFEDB3BF8C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00fa22-062f-4f24-809e-3a005999c7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A6B60D-27DF-4066-B541-B5136C7DB8D0}">
  <ds:schemaRefs>
    <ds:schemaRef ds:uri="http://purl.org/dc/terms/"/>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http://www.w3.org/XML/1998/namespace"/>
    <ds:schemaRef ds:uri="http://purl.org/dc/elements/1.1/"/>
    <ds:schemaRef ds:uri="6f00fa22-062f-4f24-809e-3a005999c75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22665</TotalTime>
  <Words>1860</Words>
  <Application>Microsoft Office PowerPoint</Application>
  <PresentationFormat>On-screen Show (4:3)</PresentationFormat>
  <Paragraphs>235</Paragraphs>
  <Slides>28</Slides>
  <Notes>14</Notes>
  <HiddenSlides>0</HiddenSlides>
  <MMClips>1</MMClips>
  <ScaleCrop>false</ScaleCrop>
  <HeadingPairs>
    <vt:vector size="8" baseType="variant">
      <vt:variant>
        <vt:lpstr>Fonts Used</vt:lpstr>
      </vt:variant>
      <vt:variant>
        <vt:i4>6</vt:i4>
      </vt:variant>
      <vt:variant>
        <vt:lpstr>Theme</vt:lpstr>
      </vt:variant>
      <vt:variant>
        <vt:i4>1</vt:i4>
      </vt:variant>
      <vt:variant>
        <vt:lpstr>Slide Titles</vt:lpstr>
      </vt:variant>
      <vt:variant>
        <vt:i4>28</vt:i4>
      </vt:variant>
      <vt:variant>
        <vt:lpstr>Custom Shows</vt:lpstr>
      </vt:variant>
      <vt:variant>
        <vt:i4>1</vt:i4>
      </vt:variant>
    </vt:vector>
  </HeadingPairs>
  <TitlesOfParts>
    <vt:vector size="36" baseType="lpstr">
      <vt:lpstr>Arial</vt:lpstr>
      <vt:lpstr>Calibri</vt:lpstr>
      <vt:lpstr>Courier New</vt:lpstr>
      <vt:lpstr>Tahoma</vt:lpstr>
      <vt:lpstr>Times New Roman</vt:lpstr>
      <vt:lpstr>Wingdings</vt:lpstr>
      <vt:lpstr>Office Theme</vt:lpstr>
      <vt:lpstr>Nuclear Weapons and Nuclear Proliferation</vt:lpstr>
      <vt:lpstr>PowerPoint Presentation</vt:lpstr>
      <vt:lpstr>PowerPoint Presentation</vt:lpstr>
      <vt:lpstr>Use of nuclear weapons</vt:lpstr>
      <vt:lpstr>PowerPoint Presentation</vt:lpstr>
      <vt:lpstr>20 kiloton bomb effects: Thermal effects</vt:lpstr>
      <vt:lpstr>Radiation Effects</vt:lpstr>
      <vt:lpstr>Effects of radiation</vt:lpstr>
      <vt:lpstr>Countries start to limit use</vt:lpstr>
      <vt:lpstr>Campaign ad, 1964</vt:lpstr>
      <vt:lpstr>Existing weapons</vt:lpstr>
      <vt:lpstr>Countries with Nuclear Weapons</vt:lpstr>
      <vt:lpstr>Iran’s Nuclear Program</vt:lpstr>
      <vt:lpstr>Are we being fair? </vt:lpstr>
      <vt:lpstr>Americans, think</vt:lpstr>
      <vt:lpstr>PowerPoint Presentation</vt:lpstr>
      <vt:lpstr>PowerPoint Presentation</vt:lpstr>
      <vt:lpstr>PowerPoint Presentation</vt:lpstr>
      <vt:lpstr>PowerPoint Presentation</vt:lpstr>
      <vt:lpstr>PowerPoint Presentation</vt:lpstr>
      <vt:lpstr>Safeguarding Fissile Materials</vt:lpstr>
      <vt:lpstr>Nuclear Terrorism</vt:lpstr>
      <vt:lpstr>Nuclear Energy</vt:lpstr>
      <vt:lpstr>PowerPoint Presentation</vt:lpstr>
      <vt:lpstr>Countries</vt:lpstr>
      <vt:lpstr>Countries—6th Period</vt:lpstr>
      <vt:lpstr>Countries—7th Period</vt:lpstr>
      <vt:lpstr>Countries—5th Period</vt:lpstr>
      <vt:lpstr>GrandRounds</vt:lpstr>
    </vt:vector>
  </TitlesOfParts>
  <Company>UCSF Department of Epidemiology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You Need to Know About Nukes</dc:title>
  <dc:creator>Thomas B. Newman</dc:creator>
  <cp:lastModifiedBy>Sigren, John V</cp:lastModifiedBy>
  <cp:revision>226</cp:revision>
  <cp:lastPrinted>2016-04-15T14:14:03Z</cp:lastPrinted>
  <dcterms:created xsi:type="dcterms:W3CDTF">2004-03-06T07:38:54Z</dcterms:created>
  <dcterms:modified xsi:type="dcterms:W3CDTF">2022-02-10T14:32:48Z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0x01010034592FE1236752428942326A9EDE9876</vt:lpwstr>
  </property>
  <property fmtid="{D5CDD505-2E9C-101B-9397-08002B2CF9AE}" pid="3" name="IsMyDocuments">
    <vt:bool>true</vt:bool>
  </property>
</Properties>
</file>